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ink/ink1.xml" ContentType="application/inkml+xml"/>
  <Override PartName="/ppt/ink/ink2.xml" ContentType="application/inkml+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36"/>
  </p:notesMasterIdLst>
  <p:sldIdLst>
    <p:sldId id="283" r:id="rId3"/>
    <p:sldId id="258" r:id="rId4"/>
    <p:sldId id="329" r:id="rId5"/>
    <p:sldId id="324" r:id="rId6"/>
    <p:sldId id="321" r:id="rId7"/>
    <p:sldId id="292" r:id="rId8"/>
    <p:sldId id="289" r:id="rId9"/>
    <p:sldId id="291" r:id="rId10"/>
    <p:sldId id="295" r:id="rId11"/>
    <p:sldId id="260" r:id="rId12"/>
    <p:sldId id="298" r:id="rId13"/>
    <p:sldId id="299" r:id="rId14"/>
    <p:sldId id="301" r:id="rId15"/>
    <p:sldId id="302" r:id="rId16"/>
    <p:sldId id="300" r:id="rId17"/>
    <p:sldId id="328" r:id="rId18"/>
    <p:sldId id="304" r:id="rId19"/>
    <p:sldId id="305" r:id="rId20"/>
    <p:sldId id="308" r:id="rId21"/>
    <p:sldId id="309" r:id="rId22"/>
    <p:sldId id="314" r:id="rId23"/>
    <p:sldId id="315" r:id="rId24"/>
    <p:sldId id="316" r:id="rId25"/>
    <p:sldId id="327" r:id="rId26"/>
    <p:sldId id="326" r:id="rId27"/>
    <p:sldId id="318" r:id="rId28"/>
    <p:sldId id="325" r:id="rId29"/>
    <p:sldId id="297" r:id="rId30"/>
    <p:sldId id="311" r:id="rId31"/>
    <p:sldId id="272" r:id="rId32"/>
    <p:sldId id="282" r:id="rId33"/>
    <p:sldId id="323" r:id="rId34"/>
    <p:sldId id="322" r:id="rId35"/>
  </p:sldIdLst>
  <p:sldSz cx="9144000" cy="5143500" type="screen16x9"/>
  <p:notesSz cx="6858000" cy="9144000"/>
  <p:embeddedFontLst>
    <p:embeddedFont>
      <p:font typeface="Berlin Sans FB" panose="020E0602020502020306" pitchFamily="34" charset="0"/>
      <p:regular r:id="rId37"/>
      <p:bold r:id="rId38"/>
    </p:embeddedFont>
    <p:embeddedFont>
      <p:font typeface="Arial Rounded MT Bold" panose="020F0704030504030204" pitchFamily="34" charset="0"/>
      <p:regular r:id="rId39"/>
    </p:embeddedFont>
    <p:embeddedFont>
      <p:font typeface="Comic Sans MS" panose="030F0702030302020204" pitchFamily="66" charset="0"/>
      <p:regular r:id="rId40"/>
      <p:bold r:id="rId41"/>
      <p:italic r:id="rId42"/>
      <p:boldItalic r:id="rId43"/>
    </p:embeddedFont>
    <p:embeddedFont>
      <p:font typeface="Montserrat" panose="020B0604020202020204" charset="0"/>
      <p:regular r:id="rId44"/>
      <p:bold r:id="rId45"/>
      <p:italic r:id="rId46"/>
      <p:boldItalic r:id="rId47"/>
    </p:embeddedFont>
    <p:embeddedFont>
      <p:font typeface="Verdana" panose="020B0604030504040204" pitchFamily="34" charset="0"/>
      <p:regular r:id="rId48"/>
      <p:bold r:id="rId49"/>
      <p:italic r:id="rId50"/>
      <p:boldItalic r:id="rId51"/>
    </p:embeddedFont>
    <p:embeddedFont>
      <p:font typeface="Roboto" panose="020B0604020202020204" charset="0"/>
      <p:regular r:id="rId52"/>
      <p:bold r:id="rId53"/>
      <p:italic r:id="rId54"/>
      <p:boldItalic r:id="rId55"/>
    </p:embeddedFont>
    <p:embeddedFont>
      <p:font typeface="Aharoni" panose="020B0604020202020204" charset="-79"/>
      <p:bold r:id="rId56"/>
    </p:embeddedFont>
    <p:embeddedFont>
      <p:font typeface="MV Boli" panose="02000500030200090000" pitchFamily="2" charset="0"/>
      <p:regular r:id="rId57"/>
    </p:embeddedFont>
    <p:embeddedFont>
      <p:font typeface="Calibri" panose="020F0502020204030204" pitchFamily="34" charset="0"/>
      <p:regular r:id="rId58"/>
      <p:bold r:id="rId59"/>
      <p:italic r:id="rId60"/>
      <p:boldItalic r:id="rId61"/>
    </p:embeddedFont>
    <p:embeddedFont>
      <p:font typeface="Segoe UI Black" panose="020B0A02040204020203" pitchFamily="34" charset="0"/>
      <p:bold r:id="rId62"/>
      <p:boldItalic r:id="rId63"/>
    </p:embeddedFont>
    <p:embeddedFont>
      <p:font typeface="Cascadia Mono ExtraLight" panose="020B0604020202020204" charset="0"/>
      <p:regular r:id="rId64"/>
      <p: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58"/>
            <p14:sldId id="329"/>
            <p14:sldId id="324"/>
            <p14:sldId id="321"/>
            <p14:sldId id="292"/>
            <p14:sldId id="289"/>
            <p14:sldId id="291"/>
            <p14:sldId id="295"/>
            <p14:sldId id="260"/>
            <p14:sldId id="298"/>
            <p14:sldId id="299"/>
            <p14:sldId id="301"/>
            <p14:sldId id="302"/>
            <p14:sldId id="300"/>
            <p14:sldId id="328"/>
            <p14:sldId id="304"/>
            <p14:sldId id="305"/>
            <p14:sldId id="308"/>
            <p14:sldId id="309"/>
            <p14:sldId id="314"/>
            <p14:sldId id="315"/>
            <p14:sldId id="316"/>
            <p14:sldId id="327"/>
            <p14:sldId id="326"/>
            <p14:sldId id="318"/>
            <p14:sldId id="325"/>
            <p14:sldId id="297"/>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21930"/>
    <a:srgbClr val="54A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293" autoAdjust="0"/>
  </p:normalViewPr>
  <p:slideViewPr>
    <p:cSldViewPr snapToGrid="0">
      <p:cViewPr varScale="1">
        <p:scale>
          <a:sx n="118" d="100"/>
          <a:sy n="118" d="100"/>
        </p:scale>
        <p:origin x="197" y="-365"/>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5.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3.fntdata"/><Relationship Id="rId34" Type="http://schemas.openxmlformats.org/officeDocument/2006/relationships/slide" Target="slides/slide32.xml"/><Relationship Id="rId50" Type="http://schemas.openxmlformats.org/officeDocument/2006/relationships/font" Target="fonts/font14.fntdata"/><Relationship Id="rId55" Type="http://schemas.openxmlformats.org/officeDocument/2006/relationships/font" Target="fonts/font1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337386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13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image" Target="../media/image1.png"/><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theme" Target="../theme/theme2.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5" r:id="rId2"/>
    <p:sldLayoutId id="2147483856" r:id="rId3"/>
    <p:sldLayoutId id="2147483857" r:id="rId4"/>
    <p:sldLayoutId id="2147483858" r:id="rId5"/>
    <p:sldLayoutId id="2147483860" r:id="rId6"/>
    <p:sldLayoutId id="2147483861" r:id="rId7"/>
    <p:sldLayoutId id="2147483862" r:id="rId8"/>
    <p:sldLayoutId id="2147483863" r:id="rId9"/>
    <p:sldLayoutId id="214748389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00.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10.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Layout" Target="../slideLayouts/slideLayout21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10.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Segoe UI Black" panose="020B0A02040204020203" pitchFamily="34" charset="0"/>
                <a:ea typeface="Segoe UI Black" panose="020B0A02040204020203" pitchFamily="34" charset="0"/>
                <a:cs typeface="Montserrat"/>
                <a:sym typeface="Montserrat"/>
              </a:rPr>
              <a:t>Capstone Project</a:t>
            </a:r>
          </a:p>
          <a:p>
            <a:pPr algn="just"/>
            <a:r>
              <a:rPr lang="en-US" sz="4000" b="1" i="0" dirty="0">
                <a:solidFill>
                  <a:srgbClr val="0070C0"/>
                </a:solidFill>
                <a:effectLst/>
                <a:latin typeface="Arial Rounded MT Bold" panose="020F0704030504030204" pitchFamily="34" charset="0"/>
              </a:rPr>
              <a:t>Play Store App Review Analysis</a:t>
            </a:r>
          </a:p>
        </p:txBody>
      </p:sp>
      <p:pic>
        <p:nvPicPr>
          <p:cNvPr id="8" name="Picture 7">
            <a:extLst>
              <a:ext uri="{FF2B5EF4-FFF2-40B4-BE49-F238E27FC236}">
                <a16:creationId xmlns=""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2244204"/>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p>
          <a:p>
            <a:pPr algn="ctr">
              <a:lnSpc>
                <a:spcPct val="100000"/>
              </a:lnSpc>
              <a:spcBef>
                <a:spcPts val="100"/>
              </a:spcBef>
            </a:pPr>
            <a:r>
              <a:rPr lang="en-US" sz="1800" b="1" spc="-60" dirty="0">
                <a:solidFill>
                  <a:schemeClr val="accent2">
                    <a:lumMod val="50000"/>
                    <a:lumOff val="50000"/>
                  </a:schemeClr>
                </a:solidFill>
                <a:latin typeface="Verdana"/>
                <a:cs typeface="Verdana"/>
              </a:rPr>
              <a:t>Shreya Agrawal</a:t>
            </a:r>
          </a:p>
          <a:p>
            <a:pPr algn="ctr">
              <a:lnSpc>
                <a:spcPct val="100000"/>
              </a:lnSpc>
              <a:spcBef>
                <a:spcPts val="100"/>
              </a:spcBef>
            </a:pPr>
            <a:r>
              <a:rPr lang="en-US" sz="1800" b="1" spc="-60" dirty="0" err="1">
                <a:solidFill>
                  <a:schemeClr val="accent2">
                    <a:lumMod val="50000"/>
                    <a:lumOff val="50000"/>
                  </a:schemeClr>
                </a:solidFill>
                <a:latin typeface="Verdana"/>
                <a:cs typeface="Verdana"/>
              </a:rPr>
              <a:t>Shubhangani</a:t>
            </a:r>
            <a:r>
              <a:rPr lang="en-US" sz="1800" b="1" spc="-60" dirty="0">
                <a:solidFill>
                  <a:schemeClr val="accent2">
                    <a:lumMod val="50000"/>
                    <a:lumOff val="50000"/>
                  </a:schemeClr>
                </a:solidFill>
                <a:latin typeface="Verdana"/>
                <a:cs typeface="Verdana"/>
              </a:rPr>
              <a:t> </a:t>
            </a:r>
            <a:r>
              <a:rPr lang="en-US" sz="1800" b="1" spc="-60" dirty="0" smtClean="0">
                <a:solidFill>
                  <a:schemeClr val="accent2">
                    <a:lumMod val="50000"/>
                    <a:lumOff val="50000"/>
                  </a:schemeClr>
                </a:solidFill>
                <a:latin typeface="Verdana"/>
                <a:cs typeface="Verdana"/>
              </a:rPr>
              <a:t>Tiwari</a:t>
            </a:r>
          </a:p>
          <a:p>
            <a:pPr algn="ctr">
              <a:lnSpc>
                <a:spcPct val="100000"/>
              </a:lnSpc>
              <a:spcBef>
                <a:spcPts val="100"/>
              </a:spcBef>
            </a:pPr>
            <a:r>
              <a:rPr lang="en-US" sz="1800" b="1" spc="-60" dirty="0" err="1" smtClean="0">
                <a:solidFill>
                  <a:schemeClr val="accent2">
                    <a:lumMod val="50000"/>
                    <a:lumOff val="50000"/>
                  </a:schemeClr>
                </a:solidFill>
                <a:latin typeface="Verdana"/>
                <a:cs typeface="Verdana"/>
              </a:rPr>
              <a:t>Priyanshu</a:t>
            </a:r>
            <a:r>
              <a:rPr lang="en-US" sz="1800" b="1" spc="-60" dirty="0" smtClean="0">
                <a:solidFill>
                  <a:schemeClr val="accent2">
                    <a:lumMod val="50000"/>
                    <a:lumOff val="50000"/>
                  </a:schemeClr>
                </a:solidFill>
                <a:latin typeface="Verdana"/>
                <a:cs typeface="Verdana"/>
              </a:rPr>
              <a:t> Tiwari</a:t>
            </a:r>
          </a:p>
          <a:p>
            <a:pPr algn="ctr">
              <a:lnSpc>
                <a:spcPct val="100000"/>
              </a:lnSpc>
              <a:spcBef>
                <a:spcPts val="100"/>
              </a:spcBef>
            </a:pPr>
            <a:r>
              <a:rPr lang="en-US" sz="1800" b="1" spc="-60" dirty="0" err="1" smtClean="0">
                <a:solidFill>
                  <a:schemeClr val="accent2">
                    <a:lumMod val="50000"/>
                    <a:lumOff val="50000"/>
                  </a:schemeClr>
                </a:solidFill>
                <a:latin typeface="Verdana"/>
                <a:cs typeface="Verdana"/>
              </a:rPr>
              <a:t>Vaibhav</a:t>
            </a:r>
            <a:r>
              <a:rPr lang="en-US" sz="1800" b="1" spc="-60" dirty="0" smtClean="0">
                <a:solidFill>
                  <a:schemeClr val="accent2">
                    <a:lumMod val="50000"/>
                    <a:lumOff val="50000"/>
                  </a:schemeClr>
                </a:solidFill>
                <a:latin typeface="Verdana"/>
                <a:cs typeface="Verdana"/>
              </a:rPr>
              <a:t> </a:t>
            </a:r>
            <a:r>
              <a:rPr lang="en-US" sz="1800" b="1" spc="-60" dirty="0" err="1" smtClean="0">
                <a:solidFill>
                  <a:schemeClr val="accent2">
                    <a:lumMod val="50000"/>
                    <a:lumOff val="50000"/>
                  </a:schemeClr>
                </a:solidFill>
                <a:latin typeface="Verdana"/>
                <a:cs typeface="Verdana"/>
              </a:rPr>
              <a:t>lawate</a:t>
            </a:r>
            <a:endParaRPr lang="en-US" sz="1800" b="1" spc="-60" dirty="0" smtClean="0">
              <a:solidFill>
                <a:schemeClr val="accent2">
                  <a:lumMod val="50000"/>
                  <a:lumOff val="50000"/>
                </a:schemeClr>
              </a:solidFill>
              <a:latin typeface="Verdana"/>
              <a:cs typeface="Verdana"/>
            </a:endParaRPr>
          </a:p>
          <a:p>
            <a:pPr algn="ctr">
              <a:lnSpc>
                <a:spcPct val="100000"/>
              </a:lnSpc>
              <a:spcBef>
                <a:spcPts val="100"/>
              </a:spcBef>
            </a:pPr>
            <a:r>
              <a:rPr lang="en-US" sz="1800" b="1" spc="-60" dirty="0" smtClean="0">
                <a:solidFill>
                  <a:schemeClr val="accent2">
                    <a:lumMod val="50000"/>
                    <a:lumOff val="50000"/>
                  </a:schemeClr>
                </a:solidFill>
                <a:latin typeface="Verdana"/>
                <a:cs typeface="Verdana"/>
              </a:rPr>
              <a:t>Husain </a:t>
            </a:r>
            <a:r>
              <a:rPr lang="en-US" sz="1800" b="1" spc="-60" dirty="0" err="1" smtClean="0">
                <a:solidFill>
                  <a:schemeClr val="accent2">
                    <a:lumMod val="50000"/>
                    <a:lumOff val="50000"/>
                  </a:schemeClr>
                </a:solidFill>
                <a:latin typeface="Verdana"/>
                <a:cs typeface="Verdana"/>
              </a:rPr>
              <a:t>bharmal</a:t>
            </a:r>
            <a:endParaRPr lang="en-US" sz="1800" b="1" spc="-60" dirty="0" smtClean="0">
              <a:solidFill>
                <a:schemeClr val="accent2">
                  <a:lumMod val="50000"/>
                  <a:lumOff val="50000"/>
                </a:schemeClr>
              </a:solidFill>
              <a:latin typeface="Verdana"/>
              <a:cs typeface="Verdana"/>
            </a:endParaRPr>
          </a:p>
          <a:p>
            <a:pPr algn="ctr">
              <a:lnSpc>
                <a:spcPct val="100000"/>
              </a:lnSpc>
              <a:spcBef>
                <a:spcPts val="100"/>
              </a:spcBef>
            </a:pPr>
            <a:endParaRPr lang="en-US" sz="1800" dirty="0">
              <a:solidFill>
                <a:schemeClr val="accent2">
                  <a:lumMod val="50000"/>
                  <a:lumOff val="50000"/>
                </a:schemeClr>
              </a:solidFill>
              <a:latin typeface="Verdana"/>
              <a:cs typeface="Verdana"/>
            </a:endParaRPr>
          </a:p>
          <a:p>
            <a:pPr algn="ctr">
              <a:lnSpc>
                <a:spcPct val="100000"/>
              </a:lnSpc>
              <a:spcBef>
                <a:spcPts val="20"/>
              </a:spcBef>
            </a:pPr>
            <a:r>
              <a:rPr lang="en-US" sz="1400" b="1" spc="-60" dirty="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Verdana" panose="020B0604030504040204" pitchFamily="34" charset="0"/>
                <a:ea typeface="Verdana" panose="020B0604030504040204" pitchFamily="34" charset="0"/>
                <a:cs typeface="AoyagiKouzanFontT"/>
              </a:rPr>
              <a:t>❏ </a:t>
            </a:r>
            <a:r>
              <a:rPr sz="1800" spc="-10" dirty="0">
                <a:solidFill>
                  <a:srgbClr val="124F5B"/>
                </a:solidFill>
                <a:latin typeface="Verdana" panose="020B0604030504040204" pitchFamily="34" charset="0"/>
                <a:ea typeface="Verdana" panose="020B0604030504040204" pitchFamily="34" charset="0"/>
                <a:cs typeface="Verdana"/>
              </a:rPr>
              <a:t>There </a:t>
            </a:r>
            <a:r>
              <a:rPr sz="1800" spc="-35" dirty="0">
                <a:solidFill>
                  <a:srgbClr val="124F5B"/>
                </a:solidFill>
                <a:latin typeface="Verdana" panose="020B0604030504040204" pitchFamily="34" charset="0"/>
                <a:ea typeface="Verdana" panose="020B0604030504040204" pitchFamily="34" charset="0"/>
                <a:cs typeface="Verdana"/>
              </a:rPr>
              <a:t>is </a:t>
            </a:r>
            <a:r>
              <a:rPr sz="1800" spc="-20" dirty="0">
                <a:solidFill>
                  <a:srgbClr val="124F5B"/>
                </a:solidFill>
                <a:latin typeface="Verdana" panose="020B0604030504040204" pitchFamily="34" charset="0"/>
                <a:ea typeface="Verdana" panose="020B0604030504040204" pitchFamily="34" charset="0"/>
                <a:cs typeface="Verdana"/>
              </a:rPr>
              <a:t>a </a:t>
            </a:r>
            <a:r>
              <a:rPr sz="1800" spc="20" dirty="0">
                <a:solidFill>
                  <a:srgbClr val="124F5B"/>
                </a:solidFill>
                <a:latin typeface="Verdana" panose="020B0604030504040204" pitchFamily="34" charset="0"/>
                <a:ea typeface="Verdana" panose="020B0604030504040204" pitchFamily="34" charset="0"/>
                <a:cs typeface="Verdana"/>
              </a:rPr>
              <a:t>strong </a:t>
            </a:r>
            <a:r>
              <a:rPr sz="1800" b="1" spc="-70" dirty="0">
                <a:solidFill>
                  <a:srgbClr val="124F5B"/>
                </a:solidFill>
                <a:latin typeface="Verdana" panose="020B0604030504040204" pitchFamily="34" charset="0"/>
                <a:ea typeface="Verdana" panose="020B0604030504040204" pitchFamily="34" charset="0"/>
                <a:cs typeface="Verdana"/>
              </a:rPr>
              <a:t>positive  </a:t>
            </a:r>
            <a:r>
              <a:rPr sz="1800" spc="5" dirty="0">
                <a:solidFill>
                  <a:srgbClr val="124F5B"/>
                </a:solidFill>
                <a:latin typeface="Verdana" panose="020B0604030504040204" pitchFamily="34" charset="0"/>
                <a:ea typeface="Verdana" panose="020B0604030504040204" pitchFamily="34" charset="0"/>
                <a:cs typeface="Verdana"/>
              </a:rPr>
              <a:t>correlation </a:t>
            </a:r>
            <a:r>
              <a:rPr sz="1800" spc="40" dirty="0">
                <a:solidFill>
                  <a:srgbClr val="124F5B"/>
                </a:solidFill>
                <a:latin typeface="Verdana" panose="020B0604030504040204" pitchFamily="34" charset="0"/>
                <a:ea typeface="Verdana" panose="020B0604030504040204" pitchFamily="34" charset="0"/>
                <a:cs typeface="Verdana"/>
              </a:rPr>
              <a:t>between </a:t>
            </a:r>
            <a:r>
              <a:rPr sz="1800" spc="35" dirty="0">
                <a:solidFill>
                  <a:srgbClr val="124F5B"/>
                </a:solidFill>
                <a:latin typeface="Verdana" panose="020B0604030504040204" pitchFamily="34" charset="0"/>
                <a:ea typeface="Verdana" panose="020B0604030504040204" pitchFamily="34" charset="0"/>
                <a:cs typeface="Verdana"/>
              </a:rPr>
              <a:t>the  </a:t>
            </a:r>
            <a:r>
              <a:rPr sz="1800" b="1" spc="-90" dirty="0">
                <a:solidFill>
                  <a:srgbClr val="124F5B"/>
                </a:solidFill>
                <a:latin typeface="Verdana" panose="020B0604030504040204" pitchFamily="34" charset="0"/>
                <a:ea typeface="Verdana" panose="020B0604030504040204" pitchFamily="34" charset="0"/>
                <a:cs typeface="Verdana"/>
              </a:rPr>
              <a:t>Reviews </a:t>
            </a:r>
            <a:r>
              <a:rPr sz="1800" spc="50" dirty="0">
                <a:solidFill>
                  <a:srgbClr val="124F5B"/>
                </a:solidFill>
                <a:latin typeface="Verdana" panose="020B0604030504040204" pitchFamily="34" charset="0"/>
                <a:ea typeface="Verdana" panose="020B0604030504040204" pitchFamily="34" charset="0"/>
                <a:cs typeface="Verdana"/>
              </a:rPr>
              <a:t>and</a:t>
            </a:r>
            <a:r>
              <a:rPr sz="1800" spc="-195" dirty="0">
                <a:solidFill>
                  <a:srgbClr val="124F5B"/>
                </a:solidFill>
                <a:latin typeface="Verdana" panose="020B0604030504040204" pitchFamily="34" charset="0"/>
                <a:ea typeface="Verdana" panose="020B0604030504040204" pitchFamily="34" charset="0"/>
                <a:cs typeface="Verdana"/>
              </a:rPr>
              <a:t> </a:t>
            </a:r>
            <a:r>
              <a:rPr sz="1800" b="1" spc="-135" dirty="0">
                <a:solidFill>
                  <a:srgbClr val="124F5B"/>
                </a:solidFill>
                <a:latin typeface="Verdana" panose="020B0604030504040204" pitchFamily="34" charset="0"/>
                <a:ea typeface="Verdana" panose="020B0604030504040204" pitchFamily="34" charset="0"/>
                <a:cs typeface="Verdana"/>
              </a:rPr>
              <a:t>Installs</a:t>
            </a:r>
            <a:r>
              <a:rPr sz="1800" spc="-135" dirty="0">
                <a:solidFill>
                  <a:srgbClr val="124F5B"/>
                </a:solidFill>
                <a:latin typeface="Verdana" panose="020B0604030504040204" pitchFamily="34" charset="0"/>
                <a:ea typeface="Verdana" panose="020B0604030504040204" pitchFamily="34" charset="0"/>
                <a:cs typeface="Verdana"/>
              </a:rPr>
              <a:t>.</a:t>
            </a:r>
            <a:endParaRPr sz="1800" dirty="0">
              <a:latin typeface="Verdana" panose="020B0604030504040204" pitchFamily="34" charset="0"/>
              <a:ea typeface="Verdana" panose="020B0604030504040204" pitchFamily="34" charset="0"/>
              <a:cs typeface="Verdana"/>
            </a:endParaRPr>
          </a:p>
        </p:txBody>
      </p:sp>
      <p:sp>
        <p:nvSpPr>
          <p:cNvPr id="4" name="object 4"/>
          <p:cNvSpPr txBox="1"/>
          <p:nvPr/>
        </p:nvSpPr>
        <p:spPr>
          <a:xfrm>
            <a:off x="391074" y="2147393"/>
            <a:ext cx="3880485" cy="961802"/>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Verdana" panose="020B0604030504040204" pitchFamily="34" charset="0"/>
                <a:ea typeface="Verdana" panose="020B0604030504040204" pitchFamily="34" charset="0"/>
                <a:cs typeface="AoyagiKouzanFontT"/>
              </a:rPr>
              <a:t>❏	</a:t>
            </a:r>
            <a:r>
              <a:rPr sz="1800" dirty="0">
                <a:solidFill>
                  <a:srgbClr val="124F5B"/>
                </a:solidFill>
                <a:latin typeface="Verdana" panose="020B0604030504040204" pitchFamily="34" charset="0"/>
                <a:ea typeface="Verdana" panose="020B0604030504040204" pitchFamily="34" charset="0"/>
                <a:cs typeface="Verdana"/>
              </a:rPr>
              <a:t>Th</a:t>
            </a:r>
            <a:r>
              <a:rPr sz="1800" spc="10" dirty="0">
                <a:solidFill>
                  <a:srgbClr val="124F5B"/>
                </a:solidFill>
                <a:latin typeface="Verdana" panose="020B0604030504040204" pitchFamily="34" charset="0"/>
                <a:ea typeface="Verdana" panose="020B0604030504040204" pitchFamily="34" charset="0"/>
                <a:cs typeface="Verdana"/>
              </a:rPr>
              <a:t>e	</a:t>
            </a:r>
            <a:r>
              <a:rPr sz="1800" b="1" spc="160" dirty="0">
                <a:solidFill>
                  <a:srgbClr val="124F5B"/>
                </a:solidFill>
                <a:latin typeface="Verdana" panose="020B0604030504040204" pitchFamily="34" charset="0"/>
                <a:ea typeface="Verdana" panose="020B0604030504040204" pitchFamily="34" charset="0"/>
                <a:cs typeface="Verdana"/>
              </a:rPr>
              <a:t>P</a:t>
            </a:r>
            <a:r>
              <a:rPr sz="1800" b="1" spc="-65" dirty="0">
                <a:solidFill>
                  <a:srgbClr val="124F5B"/>
                </a:solidFill>
                <a:latin typeface="Verdana" panose="020B0604030504040204" pitchFamily="34" charset="0"/>
                <a:ea typeface="Verdana" panose="020B0604030504040204" pitchFamily="34" charset="0"/>
                <a:cs typeface="Verdana"/>
              </a:rPr>
              <a:t>r</a:t>
            </a:r>
            <a:r>
              <a:rPr sz="1800" b="1" spc="20" dirty="0">
                <a:solidFill>
                  <a:srgbClr val="124F5B"/>
                </a:solidFill>
                <a:latin typeface="Verdana" panose="020B0604030504040204" pitchFamily="34" charset="0"/>
                <a:ea typeface="Verdana" panose="020B0604030504040204" pitchFamily="34" charset="0"/>
                <a:cs typeface="Verdana"/>
              </a:rPr>
              <a:t>ic</a:t>
            </a:r>
            <a:r>
              <a:rPr sz="1800" b="1" spc="10" dirty="0">
                <a:solidFill>
                  <a:srgbClr val="124F5B"/>
                </a:solidFill>
                <a:latin typeface="Verdana" panose="020B0604030504040204" pitchFamily="34" charset="0"/>
                <a:ea typeface="Verdana" panose="020B0604030504040204" pitchFamily="34" charset="0"/>
                <a:cs typeface="Verdana"/>
              </a:rPr>
              <a:t>e</a:t>
            </a:r>
            <a:r>
              <a:rPr sz="1800" dirty="0">
                <a:solidFill>
                  <a:srgbClr val="124F5B"/>
                </a:solidFill>
                <a:latin typeface="Verdana" panose="020B0604030504040204" pitchFamily="34" charset="0"/>
                <a:ea typeface="Verdana" panose="020B0604030504040204" pitchFamily="34" charset="0"/>
                <a:cs typeface="Verdana"/>
              </a:rPr>
              <a:t>	</a:t>
            </a:r>
            <a:r>
              <a:rPr sz="1800" spc="-35" dirty="0">
                <a:solidFill>
                  <a:srgbClr val="124F5B"/>
                </a:solidFill>
                <a:latin typeface="Verdana" panose="020B0604030504040204" pitchFamily="34" charset="0"/>
                <a:ea typeface="Verdana" panose="020B0604030504040204" pitchFamily="34" charset="0"/>
                <a:cs typeface="Verdana"/>
              </a:rPr>
              <a:t>is</a:t>
            </a:r>
            <a:r>
              <a:rPr sz="1800" dirty="0">
                <a:solidFill>
                  <a:srgbClr val="124F5B"/>
                </a:solidFill>
                <a:latin typeface="Verdana" panose="020B0604030504040204" pitchFamily="34" charset="0"/>
                <a:ea typeface="Verdana" panose="020B0604030504040204" pitchFamily="34" charset="0"/>
                <a:cs typeface="Verdana"/>
              </a:rPr>
              <a:t>	slightly</a:t>
            </a:r>
            <a:endParaRPr sz="1800" dirty="0">
              <a:latin typeface="Verdana" panose="020B0604030504040204" pitchFamily="34" charset="0"/>
              <a:ea typeface="Verdana" panose="020B0604030504040204" pitchFamily="34" charset="0"/>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panose="020B0604030504040204" pitchFamily="34" charset="0"/>
                <a:ea typeface="Verdana" panose="020B0604030504040204" pitchFamily="34" charset="0"/>
                <a:cs typeface="Verdana"/>
              </a:rPr>
              <a:t>n</a:t>
            </a:r>
            <a:r>
              <a:rPr sz="1800" b="1" spc="-60" dirty="0">
                <a:solidFill>
                  <a:srgbClr val="124F5B"/>
                </a:solidFill>
                <a:latin typeface="Verdana" panose="020B0604030504040204" pitchFamily="34" charset="0"/>
                <a:ea typeface="Verdana" panose="020B0604030504040204" pitchFamily="34" charset="0"/>
                <a:cs typeface="Verdana"/>
              </a:rPr>
              <a:t>egati</a:t>
            </a:r>
            <a:r>
              <a:rPr sz="1800" b="1" spc="-100" dirty="0">
                <a:solidFill>
                  <a:srgbClr val="124F5B"/>
                </a:solidFill>
                <a:latin typeface="Verdana" panose="020B0604030504040204" pitchFamily="34" charset="0"/>
                <a:ea typeface="Verdana" panose="020B0604030504040204" pitchFamily="34" charset="0"/>
                <a:cs typeface="Verdana"/>
              </a:rPr>
              <a:t>v</a:t>
            </a:r>
            <a:r>
              <a:rPr sz="1800" b="1" spc="-80" dirty="0">
                <a:solidFill>
                  <a:srgbClr val="124F5B"/>
                </a:solidFill>
                <a:latin typeface="Verdana" panose="020B0604030504040204" pitchFamily="34" charset="0"/>
                <a:ea typeface="Verdana" panose="020B0604030504040204" pitchFamily="34" charset="0"/>
                <a:cs typeface="Verdana"/>
              </a:rPr>
              <a:t>ely</a:t>
            </a:r>
            <a:r>
              <a:rPr sz="1800" b="1" dirty="0">
                <a:solidFill>
                  <a:srgbClr val="124F5B"/>
                </a:solidFill>
                <a:latin typeface="Verdana" panose="020B0604030504040204" pitchFamily="34" charset="0"/>
                <a:ea typeface="Verdana" panose="020B0604030504040204" pitchFamily="34" charset="0"/>
                <a:cs typeface="Verdana"/>
              </a:rPr>
              <a:t>	</a:t>
            </a:r>
            <a:r>
              <a:rPr sz="1800" spc="55" dirty="0">
                <a:solidFill>
                  <a:srgbClr val="124F5B"/>
                </a:solidFill>
                <a:latin typeface="Verdana" panose="020B0604030504040204" pitchFamily="34" charset="0"/>
                <a:ea typeface="Verdana" panose="020B0604030504040204" pitchFamily="34" charset="0"/>
                <a:cs typeface="Verdana"/>
              </a:rPr>
              <a:t>c</a:t>
            </a:r>
            <a:r>
              <a:rPr sz="1800" spc="-10" dirty="0">
                <a:solidFill>
                  <a:srgbClr val="124F5B"/>
                </a:solidFill>
                <a:latin typeface="Verdana" panose="020B0604030504040204" pitchFamily="34" charset="0"/>
                <a:ea typeface="Verdana" panose="020B0604030504040204" pitchFamily="34" charset="0"/>
                <a:cs typeface="Verdana"/>
              </a:rPr>
              <a:t>o</a:t>
            </a:r>
            <a:r>
              <a:rPr sz="1800" spc="-20" dirty="0">
                <a:solidFill>
                  <a:srgbClr val="124F5B"/>
                </a:solidFill>
                <a:latin typeface="Verdana" panose="020B0604030504040204" pitchFamily="34" charset="0"/>
                <a:ea typeface="Verdana" panose="020B0604030504040204" pitchFamily="34" charset="0"/>
                <a:cs typeface="Verdana"/>
              </a:rPr>
              <a:t>r</a:t>
            </a:r>
            <a:r>
              <a:rPr sz="1800" spc="-75" dirty="0">
                <a:solidFill>
                  <a:srgbClr val="124F5B"/>
                </a:solidFill>
                <a:latin typeface="Verdana" panose="020B0604030504040204" pitchFamily="34" charset="0"/>
                <a:ea typeface="Verdana" panose="020B0604030504040204" pitchFamily="34" charset="0"/>
                <a:cs typeface="Verdana"/>
              </a:rPr>
              <a:t>r</a:t>
            </a:r>
            <a:r>
              <a:rPr sz="1800" dirty="0">
                <a:solidFill>
                  <a:srgbClr val="124F5B"/>
                </a:solidFill>
                <a:latin typeface="Verdana" panose="020B0604030504040204" pitchFamily="34" charset="0"/>
                <a:ea typeface="Verdana" panose="020B0604030504040204" pitchFamily="34" charset="0"/>
                <a:cs typeface="Verdana"/>
              </a:rPr>
              <a:t>ela</a:t>
            </a:r>
            <a:r>
              <a:rPr sz="1800" spc="-35" dirty="0">
                <a:solidFill>
                  <a:srgbClr val="124F5B"/>
                </a:solidFill>
                <a:latin typeface="Verdana" panose="020B0604030504040204" pitchFamily="34" charset="0"/>
                <a:ea typeface="Verdana" panose="020B0604030504040204" pitchFamily="34" charset="0"/>
                <a:cs typeface="Verdana"/>
              </a:rPr>
              <a:t>t</a:t>
            </a:r>
            <a:r>
              <a:rPr sz="1800" spc="55" dirty="0">
                <a:solidFill>
                  <a:srgbClr val="124F5B"/>
                </a:solidFill>
                <a:latin typeface="Verdana" panose="020B0604030504040204" pitchFamily="34" charset="0"/>
                <a:ea typeface="Verdana" panose="020B0604030504040204" pitchFamily="34" charset="0"/>
                <a:cs typeface="Verdana"/>
              </a:rPr>
              <a:t>ed</a:t>
            </a:r>
            <a:r>
              <a:rPr sz="1800" dirty="0">
                <a:solidFill>
                  <a:srgbClr val="124F5B"/>
                </a:solidFill>
                <a:latin typeface="Verdana" panose="020B0604030504040204" pitchFamily="34" charset="0"/>
                <a:ea typeface="Verdana" panose="020B0604030504040204" pitchFamily="34" charset="0"/>
                <a:cs typeface="Verdana"/>
              </a:rPr>
              <a:t>	</a:t>
            </a:r>
            <a:r>
              <a:rPr sz="1800" spc="50" dirty="0">
                <a:solidFill>
                  <a:srgbClr val="124F5B"/>
                </a:solidFill>
                <a:latin typeface="Verdana" panose="020B0604030504040204" pitchFamily="34" charset="0"/>
                <a:ea typeface="Verdana" panose="020B0604030504040204" pitchFamily="34" charset="0"/>
                <a:cs typeface="Verdana"/>
              </a:rPr>
              <a:t>with</a:t>
            </a:r>
            <a:endParaRPr sz="1800" dirty="0">
              <a:latin typeface="Verdana" panose="020B0604030504040204" pitchFamily="34" charset="0"/>
              <a:ea typeface="Verdana" panose="020B0604030504040204" pitchFamily="34" charset="0"/>
              <a:cs typeface="Verdana"/>
            </a:endParaRPr>
          </a:p>
          <a:p>
            <a:pPr marR="5080" algn="r">
              <a:lnSpc>
                <a:spcPct val="100000"/>
              </a:lnSpc>
              <a:spcBef>
                <a:spcPts val="325"/>
              </a:spcBef>
            </a:pPr>
            <a:r>
              <a:rPr sz="1800" spc="30" dirty="0">
                <a:solidFill>
                  <a:srgbClr val="124F5B"/>
                </a:solidFill>
                <a:latin typeface="Verdana" panose="020B0604030504040204" pitchFamily="34" charset="0"/>
                <a:ea typeface="Verdana" panose="020B0604030504040204" pitchFamily="34" charset="0"/>
                <a:cs typeface="Verdana"/>
              </a:rPr>
              <a:t>an</a:t>
            </a:r>
            <a:r>
              <a:rPr sz="1800" spc="95" dirty="0">
                <a:solidFill>
                  <a:srgbClr val="124F5B"/>
                </a:solidFill>
                <a:latin typeface="Verdana" panose="020B0604030504040204" pitchFamily="34" charset="0"/>
                <a:ea typeface="Verdana" panose="020B0604030504040204" pitchFamily="34" charset="0"/>
                <a:cs typeface="Verdana"/>
              </a:rPr>
              <a:t>d</a:t>
            </a:r>
            <a:endParaRPr sz="1800" dirty="0">
              <a:latin typeface="Verdana" panose="020B0604030504040204" pitchFamily="34" charset="0"/>
              <a:ea typeface="Verdana" panose="020B0604030504040204" pitchFamily="34" charset="0"/>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8" name="object 13">
            <a:extLst>
              <a:ext uri="{FF2B5EF4-FFF2-40B4-BE49-F238E27FC236}">
                <a16:creationId xmlns="" xmlns:a16="http://schemas.microsoft.com/office/drawing/2014/main" id="{B37C2C76-ED0B-56EE-57E9-AB58F8B4BE07}"/>
              </a:ext>
            </a:extLst>
          </p:cNvPr>
          <p:cNvSpPr/>
          <p:nvPr/>
        </p:nvSpPr>
        <p:spPr>
          <a:xfrm>
            <a:off x="384724" y="224058"/>
            <a:ext cx="513258" cy="506273"/>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050" name="Picture 2">
            <a:extLst>
              <a:ext uri="{FF2B5EF4-FFF2-40B4-BE49-F238E27FC236}">
                <a16:creationId xmlns="" xmlns:a16="http://schemas.microsoft.com/office/drawing/2014/main" id="{310652B4-849B-1175-69A4-D8409B50D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51" y="652406"/>
            <a:ext cx="4349809" cy="40618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 xmlns:a16="http://schemas.microsoft.com/office/drawing/2014/main" id="{5617DD83-7E43-F9E9-1D70-8B4A46F997CC}"/>
              </a:ext>
            </a:extLst>
          </p:cNvPr>
          <p:cNvSpPr txBox="1"/>
          <p:nvPr/>
        </p:nvSpPr>
        <p:spPr>
          <a:xfrm>
            <a:off x="280977" y="1230649"/>
            <a:ext cx="3087576" cy="1323439"/>
          </a:xfrm>
          <a:prstGeom prst="rect">
            <a:avLst/>
          </a:prstGeom>
          <a:noFill/>
        </p:spPr>
        <p:txBody>
          <a:bodyPr wrap="square">
            <a:spAutoFit/>
          </a:bodyPr>
          <a:lstStyle/>
          <a:p>
            <a:pPr marL="91440" marR="84455" algn="just">
              <a:lnSpc>
                <a:spcPct val="100000"/>
              </a:lnSpc>
            </a:pPr>
            <a:r>
              <a:rPr lang="en-US" sz="1600" spc="-5" dirty="0">
                <a:solidFill>
                  <a:srgbClr val="124F5C"/>
                </a:solidFill>
                <a:latin typeface="Verdana" panose="020B0604030504040204" pitchFamily="34" charset="0"/>
                <a:ea typeface="Verdana" panose="020B0604030504040204" pitchFamily="34" charset="0"/>
                <a:cs typeface="Arial MT"/>
              </a:rPr>
              <a:t>We Observed </a:t>
            </a:r>
            <a:r>
              <a:rPr lang="en-US" sz="1600" dirty="0">
                <a:solidFill>
                  <a:srgbClr val="124F5C"/>
                </a:solidFill>
                <a:latin typeface="Verdana" panose="020B0604030504040204" pitchFamily="34" charset="0"/>
                <a:ea typeface="Verdana" panose="020B0604030504040204" pitchFamily="34" charset="0"/>
                <a:cs typeface="Arial MT"/>
              </a:rPr>
              <a:t>that </a:t>
            </a:r>
            <a:r>
              <a:rPr lang="en-US" sz="1600" b="1" dirty="0">
                <a:solidFill>
                  <a:srgbClr val="124F5C"/>
                </a:solidFill>
                <a:latin typeface="Verdana" panose="020B0604030504040204" pitchFamily="34" charset="0"/>
                <a:ea typeface="Verdana" panose="020B0604030504040204" pitchFamily="34" charset="0"/>
              </a:rPr>
              <a:t>92.19% of </a:t>
            </a:r>
            <a:r>
              <a:rPr lang="en-US" sz="1600" b="1" spc="-10" dirty="0">
                <a:solidFill>
                  <a:srgbClr val="124F5C"/>
                </a:solidFill>
                <a:latin typeface="Verdana" panose="020B0604030504040204" pitchFamily="34" charset="0"/>
                <a:ea typeface="Verdana" panose="020B0604030504040204" pitchFamily="34" charset="0"/>
              </a:rPr>
              <a:t>Apps </a:t>
            </a:r>
            <a:r>
              <a:rPr lang="en-US" sz="1600" b="1" spc="-5" dirty="0">
                <a:solidFill>
                  <a:srgbClr val="124F5C"/>
                </a:solidFill>
                <a:latin typeface="Verdana" panose="020B0604030504040204" pitchFamily="34" charset="0"/>
                <a:ea typeface="Verdana" panose="020B0604030504040204" pitchFamily="34" charset="0"/>
              </a:rPr>
              <a:t>are </a:t>
            </a:r>
            <a:r>
              <a:rPr lang="en-US" sz="1600" b="1" dirty="0">
                <a:solidFill>
                  <a:srgbClr val="124F5C"/>
                </a:solidFill>
                <a:latin typeface="Verdana" panose="020B0604030504040204" pitchFamily="34" charset="0"/>
                <a:ea typeface="Verdana" panose="020B0604030504040204" pitchFamily="34" charset="0"/>
              </a:rPr>
              <a:t> </a:t>
            </a:r>
            <a:r>
              <a:rPr lang="en-US" sz="1600" b="1" spc="-5" dirty="0">
                <a:solidFill>
                  <a:srgbClr val="124F5C"/>
                </a:solidFill>
                <a:latin typeface="Verdana" panose="020B0604030504040204" pitchFamily="34" charset="0"/>
                <a:ea typeface="Verdana" panose="020B0604030504040204" pitchFamily="34" charset="0"/>
              </a:rPr>
              <a:t>free </a:t>
            </a:r>
            <a:r>
              <a:rPr lang="en-US" sz="1600" spc="-5" dirty="0">
                <a:solidFill>
                  <a:srgbClr val="124F5C"/>
                </a:solidFill>
                <a:latin typeface="Verdana" panose="020B0604030504040204" pitchFamily="34" charset="0"/>
                <a:ea typeface="Verdana" panose="020B0604030504040204" pitchFamily="34" charset="0"/>
                <a:cs typeface="Arial MT"/>
              </a:rPr>
              <a:t>and </a:t>
            </a:r>
            <a:r>
              <a:rPr lang="en-US" sz="1600" dirty="0">
                <a:solidFill>
                  <a:srgbClr val="124F5C"/>
                </a:solidFill>
                <a:latin typeface="Verdana" panose="020B0604030504040204" pitchFamily="34" charset="0"/>
                <a:ea typeface="Verdana" panose="020B0604030504040204" pitchFamily="34" charset="0"/>
                <a:cs typeface="Arial MT"/>
              </a:rPr>
              <a:t>only </a:t>
            </a:r>
            <a:r>
              <a:rPr lang="en-US" sz="1600" b="1" dirty="0">
                <a:solidFill>
                  <a:srgbClr val="124F5C"/>
                </a:solidFill>
                <a:latin typeface="Verdana" panose="020B0604030504040204" pitchFamily="34" charset="0"/>
                <a:ea typeface="Verdana" panose="020B0604030504040204" pitchFamily="34" charset="0"/>
              </a:rPr>
              <a:t>7.81% </a:t>
            </a:r>
            <a:r>
              <a:rPr lang="en-US" sz="1600" b="1" spc="-5" dirty="0">
                <a:solidFill>
                  <a:srgbClr val="124F5C"/>
                </a:solidFill>
                <a:latin typeface="Verdana" panose="020B0604030504040204" pitchFamily="34" charset="0"/>
                <a:ea typeface="Verdana" panose="020B0604030504040204" pitchFamily="34" charset="0"/>
              </a:rPr>
              <a:t>of </a:t>
            </a:r>
            <a:r>
              <a:rPr lang="en-US" sz="1600" b="1" spc="-15" dirty="0">
                <a:solidFill>
                  <a:srgbClr val="124F5C"/>
                </a:solidFill>
                <a:latin typeface="Verdana" panose="020B0604030504040204" pitchFamily="34" charset="0"/>
                <a:ea typeface="Verdana" panose="020B0604030504040204" pitchFamily="34" charset="0"/>
              </a:rPr>
              <a:t>Apps </a:t>
            </a:r>
            <a:r>
              <a:rPr lang="en-US" sz="1600" b="1" dirty="0">
                <a:solidFill>
                  <a:srgbClr val="124F5C"/>
                </a:solidFill>
                <a:latin typeface="Verdana" panose="020B0604030504040204" pitchFamily="34" charset="0"/>
                <a:ea typeface="Verdana" panose="020B0604030504040204" pitchFamily="34" charset="0"/>
              </a:rPr>
              <a:t>are </a:t>
            </a:r>
            <a:r>
              <a:rPr lang="en-US" sz="1600" b="1" spc="-5" dirty="0">
                <a:solidFill>
                  <a:srgbClr val="124F5C"/>
                </a:solidFill>
                <a:latin typeface="Verdana" panose="020B0604030504040204" pitchFamily="34" charset="0"/>
                <a:ea typeface="Verdana" panose="020B0604030504040204" pitchFamily="34" charset="0"/>
              </a:rPr>
              <a:t>paid </a:t>
            </a:r>
            <a:r>
              <a:rPr lang="en-US" sz="1600" dirty="0">
                <a:solidFill>
                  <a:srgbClr val="124F5C"/>
                </a:solidFill>
                <a:latin typeface="Verdana" panose="020B0604030504040204" pitchFamily="34" charset="0"/>
                <a:ea typeface="Verdana" panose="020B0604030504040204" pitchFamily="34" charset="0"/>
                <a:cs typeface="Arial MT"/>
              </a:rPr>
              <a:t>in </a:t>
            </a:r>
            <a:r>
              <a:rPr lang="en-US" sz="1600" spc="5" dirty="0">
                <a:solidFill>
                  <a:srgbClr val="124F5C"/>
                </a:solidFill>
                <a:latin typeface="Verdana" panose="020B0604030504040204" pitchFamily="34" charset="0"/>
                <a:ea typeface="Verdana" panose="020B0604030504040204" pitchFamily="34" charset="0"/>
                <a:cs typeface="Arial MT"/>
              </a:rPr>
              <a:t> </a:t>
            </a:r>
            <a:r>
              <a:rPr lang="en-US" sz="1600" spc="-5" dirty="0">
                <a:solidFill>
                  <a:srgbClr val="124F5C"/>
                </a:solidFill>
                <a:latin typeface="Verdana" panose="020B0604030504040204" pitchFamily="34" charset="0"/>
                <a:ea typeface="Verdana" panose="020B0604030504040204" pitchFamily="34" charset="0"/>
                <a:cs typeface="Arial MT"/>
              </a:rPr>
              <a:t>Play</a:t>
            </a:r>
            <a:r>
              <a:rPr lang="en-US" sz="1600" spc="-15" dirty="0">
                <a:solidFill>
                  <a:srgbClr val="124F5C"/>
                </a:solidFill>
                <a:latin typeface="Verdana" panose="020B0604030504040204" pitchFamily="34" charset="0"/>
                <a:ea typeface="Verdana" panose="020B0604030504040204" pitchFamily="34" charset="0"/>
                <a:cs typeface="Arial MT"/>
              </a:rPr>
              <a:t> </a:t>
            </a:r>
            <a:r>
              <a:rPr lang="en-US" sz="1600" spc="-5" dirty="0">
                <a:solidFill>
                  <a:srgbClr val="124F5C"/>
                </a:solidFill>
                <a:latin typeface="Verdana" panose="020B0604030504040204" pitchFamily="34" charset="0"/>
                <a:ea typeface="Verdana" panose="020B0604030504040204" pitchFamily="34" charset="0"/>
                <a:cs typeface="Arial MT"/>
              </a:rPr>
              <a:t>store.</a:t>
            </a:r>
            <a:endParaRPr lang="en-US" sz="1600" dirty="0">
              <a:latin typeface="Verdana" panose="020B0604030504040204" pitchFamily="34" charset="0"/>
              <a:ea typeface="Verdana" panose="020B0604030504040204" pitchFamily="34" charset="0"/>
              <a:cs typeface="Arial MT"/>
            </a:endParaRPr>
          </a:p>
        </p:txBody>
      </p:sp>
      <p:pic>
        <p:nvPicPr>
          <p:cNvPr id="11" name="object 5">
            <a:extLst>
              <a:ext uri="{FF2B5EF4-FFF2-40B4-BE49-F238E27FC236}">
                <a16:creationId xmlns="" xmlns:a16="http://schemas.microsoft.com/office/drawing/2014/main" id="{8B42D474-0323-E214-3063-04B1DFE87672}"/>
              </a:ext>
            </a:extLst>
          </p:cNvPr>
          <p:cNvPicPr/>
          <p:nvPr/>
        </p:nvPicPr>
        <p:blipFill>
          <a:blip r:embed="rId2" cstate="print">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 xmlns:a16="http://schemas.microsoft.com/office/drawing/2014/main" id="{BB606D48-4CA2-6EBF-22DA-B849D15B78AC}"/>
              </a:ext>
            </a:extLst>
          </p:cNvPr>
          <p:cNvSpPr/>
          <p:nvPr/>
        </p:nvSpPr>
        <p:spPr>
          <a:xfrm>
            <a:off x="541034" y="273189"/>
            <a:ext cx="513258" cy="506273"/>
          </a:xfrm>
          <a:prstGeom prst="rect">
            <a:avLst/>
          </a:prstGeom>
          <a:blipFill>
            <a:blip r:embed="rId4" cstate="print"/>
            <a:stretch>
              <a:fillRect/>
            </a:stretch>
          </a:blipFill>
        </p:spPr>
        <p:txBody>
          <a:bodyPr wrap="square" lIns="0" tIns="0" rIns="0" bIns="0" rtlCol="0"/>
          <a:lstStyle/>
          <a:p>
            <a:endParaRPr/>
          </a:p>
        </p:txBody>
      </p:sp>
      <p:sp>
        <p:nvSpPr>
          <p:cNvPr id="13" name="object 7">
            <a:extLst>
              <a:ext uri="{FF2B5EF4-FFF2-40B4-BE49-F238E27FC236}">
                <a16:creationId xmlns="" xmlns:a16="http://schemas.microsoft.com/office/drawing/2014/main" id="{FD67CF62-CA48-A720-EE63-ECE3EC1AA72B}"/>
              </a:ext>
            </a:extLst>
          </p:cNvPr>
          <p:cNvSpPr/>
          <p:nvPr/>
        </p:nvSpPr>
        <p:spPr>
          <a:xfrm>
            <a:off x="376942" y="1185738"/>
            <a:ext cx="2920736" cy="136835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3074" name="Picture 2">
            <a:extLst>
              <a:ext uri="{FF2B5EF4-FFF2-40B4-BE49-F238E27FC236}">
                <a16:creationId xmlns="" xmlns:a16="http://schemas.microsoft.com/office/drawing/2014/main" id="{E9C1E241-E927-A9A9-BB26-016BC9D4A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9306" y="866987"/>
            <a:ext cx="4129118" cy="394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94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1" y="2023354"/>
            <a:ext cx="4054012" cy="2869659"/>
          </a:xfrm>
          <a:prstGeom prst="rect">
            <a:avLst/>
          </a:prstGeom>
        </p:spPr>
      </p:pic>
      <p:sp>
        <p:nvSpPr>
          <p:cNvPr id="7" name="TextBox 6">
            <a:extLst>
              <a:ext uri="{FF2B5EF4-FFF2-40B4-BE49-F238E27FC236}">
                <a16:creationId xmlns="" xmlns:a16="http://schemas.microsoft.com/office/drawing/2014/main" id="{DE3734B8-5FB3-0571-6813-D9AFCFC25E8E}"/>
              </a:ext>
            </a:extLst>
          </p:cNvPr>
          <p:cNvSpPr txBox="1"/>
          <p:nvPr/>
        </p:nvSpPr>
        <p:spPr>
          <a:xfrm>
            <a:off x="1009227" y="358627"/>
            <a:ext cx="2485813"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 xmlns:a16="http://schemas.microsoft.com/office/drawing/2014/main" id="{36DCEB8A-994A-135B-3C28-C87EA6E715E4}"/>
              </a:ext>
            </a:extLst>
          </p:cNvPr>
          <p:cNvSpPr txBox="1"/>
          <p:nvPr/>
        </p:nvSpPr>
        <p:spPr>
          <a:xfrm>
            <a:off x="4284639" y="2946399"/>
            <a:ext cx="4524581" cy="2169825"/>
          </a:xfrm>
          <a:prstGeom prst="rect">
            <a:avLst/>
          </a:prstGeom>
          <a:noFill/>
        </p:spPr>
        <p:txBody>
          <a:bodyPr wrap="square">
            <a:spAutoFit/>
          </a:bodyPr>
          <a:lstStyle/>
          <a:p>
            <a:pPr algn="just"/>
            <a:r>
              <a:rPr lang="en-US" sz="1500" dirty="0">
                <a:solidFill>
                  <a:schemeClr val="accent5">
                    <a:lumMod val="50000"/>
                  </a:schemeClr>
                </a:solidFill>
                <a:latin typeface="Verdana" panose="020B0604030504040204" pitchFamily="34" charset="0"/>
                <a:ea typeface="Verdana" panose="020B0604030504040204" pitchFamily="34" charset="0"/>
              </a:rPr>
              <a:t>From the above plot, we can see that Everyone category having majority of apps count.</a:t>
            </a:r>
          </a:p>
          <a:p>
            <a:pPr algn="just"/>
            <a:endParaRPr lang="en-US" sz="1500" dirty="0">
              <a:solidFill>
                <a:schemeClr val="accent5">
                  <a:lumMod val="50000"/>
                </a:schemeClr>
              </a:solidFill>
              <a:latin typeface="Verdana" panose="020B0604030504040204" pitchFamily="34" charset="0"/>
              <a:ea typeface="Verdana" panose="020B0604030504040204" pitchFamily="34" charset="0"/>
            </a:endParaRPr>
          </a:p>
          <a:p>
            <a:pPr algn="just"/>
            <a:r>
              <a:rPr lang="en-US" sz="1500" b="0" i="0" dirty="0">
                <a:solidFill>
                  <a:schemeClr val="accent5">
                    <a:lumMod val="50000"/>
                  </a:schemeClr>
                </a:solidFill>
                <a:effectLst/>
                <a:latin typeface="Verdana" panose="020B0604030504040204" pitchFamily="34" charset="0"/>
                <a:ea typeface="Verdana" panose="020B0604030504040204" pitchFamily="34" charset="0"/>
              </a:rPr>
              <a:t>A majority of the apps </a:t>
            </a:r>
            <a:r>
              <a:rPr lang="en-US" sz="1500" b="1" i="0" dirty="0">
                <a:solidFill>
                  <a:schemeClr val="accent5">
                    <a:lumMod val="50000"/>
                  </a:schemeClr>
                </a:solidFill>
                <a:effectLst/>
                <a:latin typeface="Verdana" panose="020B0604030504040204" pitchFamily="34" charset="0"/>
                <a:ea typeface="Verdana" panose="020B0604030504040204" pitchFamily="34" charset="0"/>
              </a:rPr>
              <a:t>(81.80%) </a:t>
            </a:r>
            <a:r>
              <a:rPr lang="en-US" sz="1500" b="0" i="0" dirty="0">
                <a:solidFill>
                  <a:schemeClr val="accent5">
                    <a:lumMod val="50000"/>
                  </a:schemeClr>
                </a:solidFill>
                <a:effectLst/>
                <a:latin typeface="Verdana" panose="020B0604030504040204" pitchFamily="34" charset="0"/>
                <a:ea typeface="Verdana" panose="020B0604030504040204" pitchFamily="34" charset="0"/>
              </a:rPr>
              <a:t>in the play store are can be used by everyone. The remaining apps have various age restrictions to use it.</a:t>
            </a:r>
          </a:p>
          <a:p>
            <a:pPr algn="just"/>
            <a:endParaRPr lang="en-IN" sz="1500" dirty="0">
              <a:solidFill>
                <a:schemeClr val="accent5">
                  <a:lumMod val="50000"/>
                </a:schemeClr>
              </a:solidFill>
              <a:latin typeface="Verdana" panose="020B0604030504040204" pitchFamily="34" charset="0"/>
              <a:ea typeface="Verdana" panose="020B0604030504040204" pitchFamily="34" charset="0"/>
            </a:endParaRPr>
          </a:p>
        </p:txBody>
      </p:sp>
      <p:sp>
        <p:nvSpPr>
          <p:cNvPr id="10" name="object 13">
            <a:extLst>
              <a:ext uri="{FF2B5EF4-FFF2-40B4-BE49-F238E27FC236}">
                <a16:creationId xmlns="" xmlns:a16="http://schemas.microsoft.com/office/drawing/2014/main"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 xmlns:a16="http://schemas.microsoft.com/office/drawing/2014/main" id="{A31EFAAF-EA39-2C34-2E3F-389CB3443747}"/>
              </a:ext>
            </a:extLst>
          </p:cNvPr>
          <p:cNvSpPr/>
          <p:nvPr/>
        </p:nvSpPr>
        <p:spPr>
          <a:xfrm>
            <a:off x="4284638" y="2917906"/>
            <a:ext cx="4524581" cy="209183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4098" name="Picture 2">
            <a:extLst>
              <a:ext uri="{FF2B5EF4-FFF2-40B4-BE49-F238E27FC236}">
                <a16:creationId xmlns="" xmlns:a16="http://schemas.microsoft.com/office/drawing/2014/main" id="{2DDB8CCA-5F30-533C-5F9E-C75B543C8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013" y="101213"/>
            <a:ext cx="4588759" cy="2719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27C50634-A1C7-CD1E-6BB3-17CBABC123DD}"/>
              </a:ext>
            </a:extLst>
          </p:cNvPr>
          <p:cNvSpPr txBox="1"/>
          <p:nvPr/>
        </p:nvSpPr>
        <p:spPr>
          <a:xfrm>
            <a:off x="843591" y="139819"/>
            <a:ext cx="7531924" cy="677108"/>
          </a:xfrm>
          <a:prstGeom prst="rect">
            <a:avLst/>
          </a:prstGeom>
          <a:noFill/>
        </p:spPr>
        <p:txBody>
          <a:bodyPr wrap="square">
            <a:spAutoFit/>
          </a:bodyPr>
          <a:lstStyle/>
          <a:p>
            <a:pPr eaLnBrk="0" fontAlgn="base" hangingPunct="0">
              <a:spcBef>
                <a:spcPct val="0"/>
              </a:spcBef>
              <a:spcAft>
                <a:spcPct val="0"/>
              </a:spcAft>
              <a:buClrTx/>
            </a:pPr>
            <a:r>
              <a:rPr lang="en-US" sz="2400" b="1" dirty="0" smtClean="0">
                <a:solidFill>
                  <a:schemeClr val="tx1"/>
                </a:solidFill>
                <a:latin typeface="+mn-lt"/>
              </a:rPr>
              <a:t>C</a:t>
            </a:r>
            <a:r>
              <a:rPr lang="en-US" sz="2400" b="1" dirty="0" smtClean="0">
                <a:solidFill>
                  <a:schemeClr val="tx1"/>
                </a:solidFill>
                <a:effectLst/>
                <a:latin typeface="+mn-lt"/>
              </a:rPr>
              <a:t>ategories</a:t>
            </a:r>
            <a:r>
              <a:rPr lang="en-US" sz="2400" b="1" dirty="0" smtClean="0">
                <a:solidFill>
                  <a:schemeClr val="tx1"/>
                </a:solidFill>
                <a:latin typeface="+mn-lt"/>
              </a:rPr>
              <a:t> of App</a:t>
            </a:r>
            <a:r>
              <a:rPr lang="en-US" sz="2400" b="1" dirty="0">
                <a:solidFill>
                  <a:schemeClr val="tx1"/>
                </a:solidFill>
                <a:effectLst/>
                <a:latin typeface="+mn-lt"/>
              </a:rPr>
              <a:t>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 xmlns:a16="http://schemas.microsoft.com/office/drawing/2014/main" id="{2DC0F9A9-220B-D279-ECD2-665CC5D8878F}"/>
              </a:ext>
            </a:extLst>
          </p:cNvPr>
          <p:cNvSpPr/>
          <p:nvPr/>
        </p:nvSpPr>
        <p:spPr>
          <a:xfrm>
            <a:off x="330333" y="170742"/>
            <a:ext cx="513258" cy="506273"/>
          </a:xfrm>
          <a:prstGeom prst="rect">
            <a:avLst/>
          </a:prstGeom>
          <a:blipFill>
            <a:blip r:embed="rId2" cstate="print"/>
            <a:stretch>
              <a:fillRect/>
            </a:stretch>
          </a:blipFill>
        </p:spPr>
        <p:txBody>
          <a:bodyPr wrap="square" lIns="0" tIns="0" rIns="0" bIns="0" rtlCol="0"/>
          <a:lstStyle/>
          <a:p>
            <a:endParaRPr/>
          </a:p>
        </p:txBody>
      </p:sp>
      <p:pic>
        <p:nvPicPr>
          <p:cNvPr id="6148" name="Picture 4">
            <a:extLst>
              <a:ext uri="{FF2B5EF4-FFF2-40B4-BE49-F238E27FC236}">
                <a16:creationId xmlns="" xmlns:a16="http://schemas.microsoft.com/office/drawing/2014/main" id="{3FCFE08D-84D2-CE8F-F9C9-4945CE811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46" y="1076960"/>
            <a:ext cx="6353387" cy="33404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12">
            <a:extLst>
              <a:ext uri="{FF2B5EF4-FFF2-40B4-BE49-F238E27FC236}">
                <a16:creationId xmlns="" xmlns:a16="http://schemas.microsoft.com/office/drawing/2014/main" id="{DDE310A7-4AF2-74B8-316B-84CF8DBA7DC6}"/>
              </a:ext>
            </a:extLst>
          </p:cNvPr>
          <p:cNvGraphicFramePr>
            <a:graphicFrameLocks noGrp="1"/>
          </p:cNvGraphicFramePr>
          <p:nvPr>
            <p:extLst>
              <p:ext uri="{D42A27DB-BD31-4B8C-83A1-F6EECF244321}">
                <p14:modId xmlns:p14="http://schemas.microsoft.com/office/powerpoint/2010/main" val="2560115933"/>
              </p:ext>
            </p:extLst>
          </p:nvPr>
        </p:nvGraphicFramePr>
        <p:xfrm>
          <a:off x="6635370" y="1979635"/>
          <a:ext cx="2251244" cy="1418374"/>
        </p:xfrm>
        <a:graphic>
          <a:graphicData uri="http://schemas.openxmlformats.org/drawingml/2006/table">
            <a:tbl>
              <a:tblPr firstRow="1" bandRow="1">
                <a:tableStyleId>{69CF1AB2-1976-4502-BF36-3FF5EA218861}</a:tableStyleId>
              </a:tblPr>
              <a:tblGrid>
                <a:gridCol w="1058927">
                  <a:extLst>
                    <a:ext uri="{9D8B030D-6E8A-4147-A177-3AD203B41FA5}">
                      <a16:colId xmlns="" xmlns:a16="http://schemas.microsoft.com/office/drawing/2014/main" val="3704704431"/>
                    </a:ext>
                  </a:extLst>
                </a:gridCol>
                <a:gridCol w="1192317">
                  <a:extLst>
                    <a:ext uri="{9D8B030D-6E8A-4147-A177-3AD203B41FA5}">
                      <a16:colId xmlns="" xmlns:a16="http://schemas.microsoft.com/office/drawing/2014/main" val="4044389616"/>
                    </a:ext>
                  </a:extLst>
                </a:gridCol>
              </a:tblGrid>
              <a:tr h="171214">
                <a:tc>
                  <a:txBody>
                    <a:bodyPr/>
                    <a:lstStyle/>
                    <a:p>
                      <a:r>
                        <a:rPr lang="en-IN" sz="900" dirty="0"/>
                        <a:t>Category</a:t>
                      </a:r>
                    </a:p>
                  </a:txBody>
                  <a:tcPr/>
                </a:tc>
                <a:tc>
                  <a:txBody>
                    <a:bodyPr/>
                    <a:lstStyle/>
                    <a:p>
                      <a:r>
                        <a:rPr lang="en-IN" sz="900" dirty="0"/>
                        <a:t>No. of Installs</a:t>
                      </a:r>
                    </a:p>
                  </a:txBody>
                  <a:tcPr/>
                </a:tc>
                <a:extLst>
                  <a:ext uri="{0D108BD9-81ED-4DB2-BD59-A6C34878D82A}">
                    <a16:rowId xmlns="" xmlns:a16="http://schemas.microsoft.com/office/drawing/2014/main" val="3140464567"/>
                  </a:ext>
                </a:extLst>
              </a:tr>
              <a:tr h="149888">
                <a:tc>
                  <a:txBody>
                    <a:bodyPr/>
                    <a:lstStyle/>
                    <a:p>
                      <a:r>
                        <a:rPr lang="en-US" sz="900" b="0" smtClean="0">
                          <a:solidFill>
                            <a:srgbClr val="212121"/>
                          </a:solidFill>
                          <a:effectLst/>
                        </a:rPr>
                        <a:t>FAMILY</a:t>
                      </a:r>
                      <a:endParaRPr lang="en-US" sz="900" b="0" i="0" dirty="0">
                        <a:solidFill>
                          <a:srgbClr val="212121"/>
                        </a:solidFill>
                        <a:effectLst/>
                        <a:latin typeface="Courier New" panose="02070309020205020404" pitchFamily="49" charset="0"/>
                      </a:endParaRPr>
                    </a:p>
                  </a:txBody>
                  <a:tcPr/>
                </a:tc>
                <a:tc>
                  <a:txBody>
                    <a:bodyPr/>
                    <a:lstStyle/>
                    <a:p>
                      <a:r>
                        <a:rPr lang="en-US" sz="900" b="0" smtClean="0">
                          <a:solidFill>
                            <a:srgbClr val="212121"/>
                          </a:solidFill>
                          <a:effectLst/>
                        </a:rPr>
                        <a:t>1685</a:t>
                      </a:r>
                      <a:endParaRPr lang="en-IN" sz="900" dirty="0"/>
                    </a:p>
                  </a:txBody>
                  <a:tcPr/>
                </a:tc>
                <a:extLst>
                  <a:ext uri="{0D108BD9-81ED-4DB2-BD59-A6C34878D82A}">
                    <a16:rowId xmlns="" xmlns:a16="http://schemas.microsoft.com/office/drawing/2014/main" val="1905836273"/>
                  </a:ext>
                </a:extLst>
              </a:tr>
              <a:tr h="239820">
                <a:tc>
                  <a:txBody>
                    <a:bodyPr/>
                    <a:lstStyle/>
                    <a:p>
                      <a:r>
                        <a:rPr lang="en-US" sz="900" b="0" smtClean="0">
                          <a:solidFill>
                            <a:srgbClr val="212121"/>
                          </a:solidFill>
                          <a:effectLst/>
                        </a:rPr>
                        <a:t>GAME</a:t>
                      </a:r>
                      <a:endParaRPr lang="en-US" sz="900" b="0" dirty="0">
                        <a:solidFill>
                          <a:srgbClr val="212121"/>
                        </a:solidFill>
                        <a:effectLst/>
                      </a:endParaRPr>
                    </a:p>
                  </a:txBody>
                  <a:tcPr/>
                </a:tc>
                <a:tc>
                  <a:txBody>
                    <a:bodyPr/>
                    <a:lstStyle/>
                    <a:p>
                      <a:r>
                        <a:rPr lang="en-US" sz="900" b="0" smtClean="0">
                          <a:solidFill>
                            <a:srgbClr val="212121"/>
                          </a:solidFill>
                          <a:effectLst/>
                        </a:rPr>
                        <a:t>916</a:t>
                      </a:r>
                      <a:endParaRPr lang="en-IN" sz="900" dirty="0"/>
                    </a:p>
                  </a:txBody>
                  <a:tcPr/>
                </a:tc>
                <a:extLst>
                  <a:ext uri="{0D108BD9-81ED-4DB2-BD59-A6C34878D82A}">
                    <a16:rowId xmlns="" xmlns:a16="http://schemas.microsoft.com/office/drawing/2014/main" val="1840706845"/>
                  </a:ext>
                </a:extLst>
              </a:tr>
              <a:tr h="239820">
                <a:tc>
                  <a:txBody>
                    <a:bodyPr/>
                    <a:lstStyle/>
                    <a:p>
                      <a:r>
                        <a:rPr lang="en-US" sz="900" b="0" smtClean="0">
                          <a:solidFill>
                            <a:srgbClr val="212121"/>
                          </a:solidFill>
                          <a:effectLst/>
                        </a:rPr>
                        <a:t>TOOLS</a:t>
                      </a:r>
                      <a:endParaRPr lang="en-US" sz="900" b="0" dirty="0">
                        <a:solidFill>
                          <a:srgbClr val="212121"/>
                        </a:solidFill>
                        <a:effectLst/>
                      </a:endParaRPr>
                    </a:p>
                  </a:txBody>
                  <a:tcPr/>
                </a:tc>
                <a:tc>
                  <a:txBody>
                    <a:bodyPr/>
                    <a:lstStyle/>
                    <a:p>
                      <a:r>
                        <a:rPr lang="en-US" sz="900" b="0" smtClean="0">
                          <a:solidFill>
                            <a:srgbClr val="212121"/>
                          </a:solidFill>
                          <a:effectLst/>
                        </a:rPr>
                        <a:t>721</a:t>
                      </a:r>
                      <a:endParaRPr lang="en-IN" sz="900" dirty="0"/>
                    </a:p>
                  </a:txBody>
                  <a:tcPr/>
                </a:tc>
                <a:extLst>
                  <a:ext uri="{0D108BD9-81ED-4DB2-BD59-A6C34878D82A}">
                    <a16:rowId xmlns="" xmlns:a16="http://schemas.microsoft.com/office/drawing/2014/main" val="1295691448"/>
                  </a:ext>
                </a:extLst>
              </a:tr>
              <a:tr h="241714">
                <a:tc>
                  <a:txBody>
                    <a:bodyPr/>
                    <a:lstStyle/>
                    <a:p>
                      <a:r>
                        <a:rPr lang="en-US" sz="900" b="0" smtClean="0">
                          <a:solidFill>
                            <a:srgbClr val="212121"/>
                          </a:solidFill>
                          <a:effectLst/>
                        </a:rPr>
                        <a:t>PRODUCTIVITY   </a:t>
                      </a:r>
                      <a:endParaRPr lang="en-US" sz="900" b="0" dirty="0">
                        <a:solidFill>
                          <a:srgbClr val="212121"/>
                        </a:solidFill>
                        <a:effectLst/>
                      </a:endParaRPr>
                    </a:p>
                  </a:txBody>
                  <a:tcPr/>
                </a:tc>
                <a:tc>
                  <a:txBody>
                    <a:bodyPr/>
                    <a:lstStyle/>
                    <a:p>
                      <a:r>
                        <a:rPr lang="en-US" sz="900" b="0" dirty="0" smtClean="0">
                          <a:solidFill>
                            <a:srgbClr val="212121"/>
                          </a:solidFill>
                          <a:effectLst/>
                        </a:rPr>
                        <a:t>304</a:t>
                      </a:r>
                      <a:endParaRPr lang="en-IN" sz="900" dirty="0"/>
                    </a:p>
                  </a:txBody>
                  <a:tcPr/>
                </a:tc>
                <a:extLst>
                  <a:ext uri="{0D108BD9-81ED-4DB2-BD59-A6C34878D82A}">
                    <a16:rowId xmlns="" xmlns:a16="http://schemas.microsoft.com/office/drawing/2014/main" val="596446098"/>
                  </a:ext>
                </a:extLst>
              </a:tr>
              <a:tr h="2398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solidFill>
                            <a:srgbClr val="212121"/>
                          </a:solidFill>
                          <a:effectLst/>
                        </a:rPr>
                        <a:t>FINANCE</a:t>
                      </a:r>
                      <a:endParaRPr lang="en-IN" sz="900" dirty="0"/>
                    </a:p>
                  </a:txBody>
                  <a:tcPr/>
                </a:tc>
                <a:tc>
                  <a:txBody>
                    <a:bodyPr/>
                    <a:lstStyle/>
                    <a:p>
                      <a:r>
                        <a:rPr lang="en-US" sz="900" b="0" dirty="0">
                          <a:solidFill>
                            <a:srgbClr val="212121"/>
                          </a:solidFill>
                          <a:effectLst/>
                        </a:rPr>
                        <a:t>303</a:t>
                      </a:r>
                      <a:endParaRPr lang="en-IN" sz="900" dirty="0"/>
                    </a:p>
                  </a:txBody>
                  <a:tcPr/>
                </a:tc>
                <a:extLst>
                  <a:ext uri="{0D108BD9-81ED-4DB2-BD59-A6C34878D82A}">
                    <a16:rowId xmlns="" xmlns:a16="http://schemas.microsoft.com/office/drawing/2014/main" val="3491350539"/>
                  </a:ext>
                </a:extLst>
              </a:tr>
            </a:tbl>
          </a:graphicData>
        </a:graphic>
      </p:graphicFrame>
      <p:sp>
        <p:nvSpPr>
          <p:cNvPr id="14" name="TextBox 13">
            <a:extLst>
              <a:ext uri="{FF2B5EF4-FFF2-40B4-BE49-F238E27FC236}">
                <a16:creationId xmlns="" xmlns:a16="http://schemas.microsoft.com/office/drawing/2014/main" id="{CC03E12E-E0F1-D93A-F5D4-7EAA81EC93B7}"/>
              </a:ext>
            </a:extLst>
          </p:cNvPr>
          <p:cNvSpPr txBox="1"/>
          <p:nvPr/>
        </p:nvSpPr>
        <p:spPr>
          <a:xfrm>
            <a:off x="6730197" y="1386231"/>
            <a:ext cx="2061590" cy="461665"/>
          </a:xfrm>
          <a:prstGeom prst="rect">
            <a:avLst/>
          </a:prstGeom>
          <a:noFill/>
        </p:spPr>
        <p:txBody>
          <a:bodyPr wrap="square" rtlCol="0">
            <a:spAutoFit/>
          </a:bodyPr>
          <a:lstStyle/>
          <a:p>
            <a:r>
              <a:rPr lang="en-IN" sz="1200" dirty="0">
                <a:latin typeface="Verdana" panose="020B0604030504040204" pitchFamily="34" charset="0"/>
                <a:ea typeface="Verdana" panose="020B0604030504040204" pitchFamily="34" charset="0"/>
                <a:cs typeface="MV Boli" panose="02000500030200090000" pitchFamily="2" charset="0"/>
              </a:rPr>
              <a:t>Categories with the most no. of installs are:</a:t>
            </a:r>
          </a:p>
        </p:txBody>
      </p:sp>
    </p:spTree>
    <p:extLst>
      <p:ext uri="{BB962C8B-B14F-4D97-AF65-F5344CB8AC3E}">
        <p14:creationId xmlns:p14="http://schemas.microsoft.com/office/powerpoint/2010/main" val="34085221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76E7A30-1C9D-677C-1331-136105F4F9FF}"/>
              </a:ext>
            </a:extLst>
          </p:cNvPr>
          <p:cNvSpPr txBox="1"/>
          <p:nvPr/>
        </p:nvSpPr>
        <p:spPr>
          <a:xfrm>
            <a:off x="1099159" y="216518"/>
            <a:ext cx="6222968"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Arial" panose="020B0604020202020204" pitchFamily="34" charset="0"/>
                <a:cs typeface="Arial" panose="020B0604020202020204" pitchFamily="34" charset="0"/>
              </a:rPr>
              <a:t>Distribution of </a:t>
            </a:r>
            <a:r>
              <a:rPr lang="en-US" sz="2400" b="1" dirty="0">
                <a:solidFill>
                  <a:schemeClr val="tx1"/>
                </a:solidFill>
                <a:effectLst/>
                <a:latin typeface="Arial" panose="020B0604020202020204" pitchFamily="34" charset="0"/>
                <a:cs typeface="Arial" panose="020B0604020202020204" pitchFamily="34" charset="0"/>
              </a:rPr>
              <a:t> </a:t>
            </a:r>
            <a:r>
              <a:rPr lang="en-US" sz="2400" b="1" dirty="0">
                <a:solidFill>
                  <a:schemeClr val="tx1"/>
                </a:solidFill>
                <a:latin typeface="Arial" panose="020B0604020202020204" pitchFamily="34" charset="0"/>
                <a:cs typeface="Arial" panose="020B0604020202020204" pitchFamily="34" charset="0"/>
              </a:rPr>
              <a:t>Ra</a:t>
            </a:r>
            <a:r>
              <a:rPr lang="en-US" sz="2400" b="1" dirty="0">
                <a:solidFill>
                  <a:schemeClr val="tx1"/>
                </a:solidFill>
                <a:effectLst/>
                <a:latin typeface="Arial" panose="020B0604020202020204" pitchFamily="34" charset="0"/>
                <a:cs typeface="Arial" panose="020B0604020202020204" pitchFamily="34" charset="0"/>
              </a:rPr>
              <a:t>ting of  </a:t>
            </a:r>
            <a:r>
              <a:rPr lang="en-US" sz="2400" b="1" dirty="0">
                <a:solidFill>
                  <a:schemeClr val="tx1"/>
                </a:solidFill>
                <a:latin typeface="Arial" panose="020B0604020202020204" pitchFamily="34" charset="0"/>
                <a:cs typeface="Arial" panose="020B0604020202020204" pitchFamily="34" charset="0"/>
              </a:rPr>
              <a:t>A</a:t>
            </a:r>
            <a:r>
              <a:rPr lang="en-US" sz="2400" b="1" dirty="0">
                <a:solidFill>
                  <a:schemeClr val="tx1"/>
                </a:solidFill>
                <a:effectLst/>
                <a:latin typeface="Arial" panose="020B0604020202020204" pitchFamily="34" charset="0"/>
                <a:cs typeface="Arial" panose="020B0604020202020204" pitchFamily="34" charset="0"/>
              </a:rPr>
              <a:t>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object 13">
            <a:extLst>
              <a:ext uri="{FF2B5EF4-FFF2-40B4-BE49-F238E27FC236}">
                <a16:creationId xmlns="" xmlns:a16="http://schemas.microsoft.com/office/drawing/2014/main" id="{9344AD40-5B8D-CFBA-7567-6E8EFE7A700C}"/>
              </a:ext>
            </a:extLst>
          </p:cNvPr>
          <p:cNvSpPr/>
          <p:nvPr/>
        </p:nvSpPr>
        <p:spPr>
          <a:xfrm>
            <a:off x="503582" y="216518"/>
            <a:ext cx="502187" cy="506273"/>
          </a:xfrm>
          <a:prstGeom prst="rect">
            <a:avLst/>
          </a:prstGeom>
          <a:blipFill>
            <a:blip r:embed="rId2" cstate="print"/>
            <a:stretch>
              <a:fillRect/>
            </a:stretch>
          </a:blipFill>
        </p:spPr>
        <p:txBody>
          <a:bodyPr wrap="square" lIns="0" tIns="0" rIns="0" bIns="0" rtlCol="0"/>
          <a:lstStyle/>
          <a:p>
            <a:endParaRPr/>
          </a:p>
        </p:txBody>
      </p:sp>
      <p:sp>
        <p:nvSpPr>
          <p:cNvPr id="12" name="object 5">
            <a:extLst>
              <a:ext uri="{FF2B5EF4-FFF2-40B4-BE49-F238E27FC236}">
                <a16:creationId xmlns="" xmlns:a16="http://schemas.microsoft.com/office/drawing/2014/main" id="{75C3C801-AEBD-473B-0367-572E34CA1B76}"/>
              </a:ext>
            </a:extLst>
          </p:cNvPr>
          <p:cNvSpPr txBox="1"/>
          <p:nvPr/>
        </p:nvSpPr>
        <p:spPr>
          <a:xfrm>
            <a:off x="7098229" y="1425949"/>
            <a:ext cx="1738166" cy="2782813"/>
          </a:xfrm>
          <a:prstGeom prst="rect">
            <a:avLst/>
          </a:prstGeom>
        </p:spPr>
        <p:txBody>
          <a:bodyPr vert="horz" wrap="square" lIns="0" tIns="12700" rIns="0" bIns="0" rtlCol="0">
            <a:spAutoFit/>
          </a:bodyPr>
          <a:lstStyle/>
          <a:p>
            <a:pPr marL="12065" marR="9525">
              <a:lnSpc>
                <a:spcPct val="100000"/>
              </a:lnSpc>
              <a:spcBef>
                <a:spcPts val="100"/>
              </a:spcBef>
              <a:tabLst>
                <a:tab pos="469265" algn="l"/>
                <a:tab pos="469900" algn="l"/>
                <a:tab pos="1069340" algn="l"/>
                <a:tab pos="2155825" algn="l"/>
                <a:tab pos="2826385" algn="l"/>
                <a:tab pos="3692525" algn="l"/>
              </a:tabLst>
            </a:pPr>
            <a:r>
              <a:rPr lang="en-IN"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he </a:t>
            </a:r>
            <a:r>
              <a:rPr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majority </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of</a:t>
            </a:r>
            <a:r>
              <a:rPr lang="en-IN"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 </a:t>
            </a:r>
            <a:r>
              <a:rPr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apps</a:t>
            </a:r>
            <a:r>
              <a:rPr lang="en-IN"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in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 </a:t>
            </a:r>
            <a:r>
              <a:rPr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Play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Store </a:t>
            </a:r>
            <a:r>
              <a:rPr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are </a:t>
            </a:r>
            <a:r>
              <a:rPr sz="1500" spc="4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top</a:t>
            </a:r>
            <a:r>
              <a:rPr lang="en-IN" sz="1500" spc="4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4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rated.</a:t>
            </a:r>
            <a:endParaRPr lang="en-IN" sz="1500" spc="-4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endParaRPr>
          </a:p>
          <a:p>
            <a:pPr marL="469900" lvl="1" indent="-367030">
              <a:lnSpc>
                <a:spcPct val="100000"/>
              </a:lnSpc>
              <a:buFont typeface="Arial"/>
              <a:buChar char="●"/>
              <a:tabLst>
                <a:tab pos="469265" algn="l"/>
                <a:tab pos="469900" algn="l"/>
              </a:tabLst>
            </a:pPr>
            <a:endParaRPr sz="150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endParaRPr>
          </a:p>
          <a:p>
            <a:pPr marL="12065" marR="5080" algn="just">
              <a:lnSpc>
                <a:spcPct val="100000"/>
              </a:lnSpc>
              <a:tabLst>
                <a:tab pos="469900" algn="l"/>
              </a:tabLst>
            </a:pPr>
            <a:r>
              <a:rPr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This</a:t>
            </a:r>
            <a:r>
              <a:rPr lang="en-IN"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2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implies</a:t>
            </a:r>
            <a:r>
              <a:rPr lang="en-IN" sz="1500" spc="2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2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that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a:t>
            </a:r>
            <a:r>
              <a:rPr sz="1500" spc="-26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majority</a:t>
            </a:r>
            <a:r>
              <a:rPr lang="en-IN" sz="1500" spc="-1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of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 </a:t>
            </a:r>
            <a:r>
              <a:rPr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users </a:t>
            </a:r>
            <a:r>
              <a:rPr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are</a:t>
            </a:r>
            <a:r>
              <a:rPr lang="en-IN" sz="1500" spc="-3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2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happy </a:t>
            </a:r>
            <a:r>
              <a:rPr sz="1500" spc="5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with</a:t>
            </a:r>
            <a:r>
              <a:rPr lang="en-IN" sz="1500" spc="5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35" dirty="0" err="1">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a:t>
            </a:r>
            <a:r>
              <a:rPr lang="en-IN"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e </a:t>
            </a:r>
            <a:r>
              <a:rPr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services</a:t>
            </a:r>
            <a:r>
              <a:rPr lang="en-IN" sz="1500" spc="-2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received</a:t>
            </a:r>
            <a:r>
              <a:rPr lang="en-IN"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4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via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the</a:t>
            </a:r>
            <a:r>
              <a:rPr lang="en-IN"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respective</a:t>
            </a:r>
            <a:r>
              <a:rPr sz="1500" spc="-170"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 </a:t>
            </a:r>
            <a:r>
              <a:rPr sz="1500" spc="-35" dirty="0">
                <a:solidFill>
                  <a:schemeClr val="bg1"/>
                </a:solidFill>
                <a:latin typeface="Verdana" panose="020B0604030504040204" pitchFamily="34" charset="0"/>
                <a:ea typeface="Verdana" panose="020B0604030504040204" pitchFamily="34" charset="0"/>
                <a:cs typeface="Cascadia Mono ExtraLight" panose="020B0609020000020004" pitchFamily="49" charset="0"/>
              </a:rPr>
              <a:t>app</a:t>
            </a:r>
            <a:r>
              <a:rPr sz="1500" spc="-35" dirty="0">
                <a:solidFill>
                  <a:srgbClr val="124F5B"/>
                </a:solidFill>
                <a:latin typeface="Verdana" panose="020B0604030504040204" pitchFamily="34" charset="0"/>
                <a:ea typeface="Verdana" panose="020B0604030504040204" pitchFamily="34" charset="0"/>
                <a:cs typeface="Cascadia Mono ExtraLight" panose="020B0609020000020004" pitchFamily="49" charset="0"/>
              </a:rPr>
              <a:t>.</a:t>
            </a:r>
            <a:endParaRPr sz="1500" dirty="0">
              <a:latin typeface="Verdana" panose="020B0604030504040204" pitchFamily="34" charset="0"/>
              <a:ea typeface="Verdana" panose="020B0604030504040204" pitchFamily="34" charset="0"/>
              <a:cs typeface="Cascadia Mono ExtraLight" panose="020B0609020000020004" pitchFamily="49" charset="0"/>
            </a:endParaRPr>
          </a:p>
        </p:txBody>
      </p:sp>
      <p:sp>
        <p:nvSpPr>
          <p:cNvPr id="17" name="object 7">
            <a:extLst>
              <a:ext uri="{FF2B5EF4-FFF2-40B4-BE49-F238E27FC236}">
                <a16:creationId xmlns="" xmlns:a16="http://schemas.microsoft.com/office/drawing/2014/main" id="{E8D2446A-65F4-206C-D320-9C31BEE34852}"/>
              </a:ext>
            </a:extLst>
          </p:cNvPr>
          <p:cNvSpPr/>
          <p:nvPr/>
        </p:nvSpPr>
        <p:spPr>
          <a:xfrm>
            <a:off x="7014360" y="1328497"/>
            <a:ext cx="1905904" cy="2977715"/>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030" name="Picture 6">
            <a:extLst>
              <a:ext uri="{FF2B5EF4-FFF2-40B4-BE49-F238E27FC236}">
                <a16:creationId xmlns="" xmlns:a16="http://schemas.microsoft.com/office/drawing/2014/main" id="{042A926D-62D8-A9E0-80F2-EF93079CD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3" y="866425"/>
            <a:ext cx="6902144" cy="41627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 xmlns:a16="http://schemas.microsoft.com/office/drawing/2014/main" id="{5DAB2C7B-8C00-260A-6B51-44BDA9481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03" y="1071203"/>
            <a:ext cx="2833256" cy="188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33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0261" y="685598"/>
            <a:ext cx="9144000" cy="4384242"/>
          </a:xfrm>
          <a:prstGeom prst="rect">
            <a:avLst/>
          </a:prstGeom>
        </p:spPr>
      </p:pic>
      <p:sp>
        <p:nvSpPr>
          <p:cNvPr id="6" name="TextBox 5">
            <a:extLst>
              <a:ext uri="{FF2B5EF4-FFF2-40B4-BE49-F238E27FC236}">
                <a16:creationId xmlns=""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 xmlns:a16="http://schemas.microsoft.com/office/drawing/2014/main" id="{D7C157D6-B22B-7EBF-171B-78037477E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17" y="1044014"/>
            <a:ext cx="5337743" cy="39860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2EB9448-5EEE-54DA-8336-67D8C33671FF}"/>
              </a:ext>
            </a:extLst>
          </p:cNvPr>
          <p:cNvSpPr txBox="1"/>
          <p:nvPr/>
        </p:nvSpPr>
        <p:spPr>
          <a:xfrm>
            <a:off x="1034520" y="261883"/>
            <a:ext cx="4815840" cy="461665"/>
          </a:xfrm>
          <a:prstGeom prst="rect">
            <a:avLst/>
          </a:prstGeom>
          <a:noFill/>
        </p:spPr>
        <p:txBody>
          <a:bodyPr wrap="square" rtlCol="0">
            <a:spAutoFit/>
          </a:bodyPr>
          <a:lstStyle/>
          <a:p>
            <a:r>
              <a:rPr lang="en-IN" sz="2400" b="1" dirty="0">
                <a:solidFill>
                  <a:schemeClr val="tx1"/>
                </a:solidFill>
              </a:rPr>
              <a:t>Top Expensive Apps</a:t>
            </a:r>
          </a:p>
        </p:txBody>
      </p:sp>
      <p:sp>
        <p:nvSpPr>
          <p:cNvPr id="6" name="object 13">
            <a:extLst>
              <a:ext uri="{FF2B5EF4-FFF2-40B4-BE49-F238E27FC236}">
                <a16:creationId xmlns="" xmlns:a16="http://schemas.microsoft.com/office/drawing/2014/main" id="{E7E49841-E15B-FBB2-C1C6-CB50A963DE52}"/>
              </a:ext>
            </a:extLst>
          </p:cNvPr>
          <p:cNvSpPr/>
          <p:nvPr/>
        </p:nvSpPr>
        <p:spPr>
          <a:xfrm>
            <a:off x="429491" y="173889"/>
            <a:ext cx="497378" cy="637654"/>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 xmlns:a16="http://schemas.microsoft.com/office/drawing/2014/main" id="{1861609D-CE0E-8626-25A5-2EC77857951B}"/>
              </a:ext>
            </a:extLst>
          </p:cNvPr>
          <p:cNvSpPr txBox="1"/>
          <p:nvPr/>
        </p:nvSpPr>
        <p:spPr>
          <a:xfrm>
            <a:off x="6716530" y="1610792"/>
            <a:ext cx="1914852" cy="2616101"/>
          </a:xfrm>
          <a:prstGeom prst="rect">
            <a:avLst/>
          </a:prstGeom>
          <a:noFill/>
        </p:spPr>
        <p:txBody>
          <a:bodyPr wrap="square" rtlCol="0">
            <a:spAutoFit/>
          </a:bodyPr>
          <a:lstStyle/>
          <a:p>
            <a:pPr algn="l"/>
            <a:r>
              <a:rPr lang="en-US" sz="2400" b="0" i="0" dirty="0">
                <a:solidFill>
                  <a:srgbClr val="212121"/>
                </a:solidFill>
                <a:effectLst/>
                <a:latin typeface="Aharoni" panose="02010803020104030203" pitchFamily="2" charset="-79"/>
                <a:cs typeface="Aharoni" panose="02010803020104030203" pitchFamily="2" charset="-79"/>
              </a:rPr>
              <a:t>Findings</a:t>
            </a:r>
            <a:r>
              <a:rPr lang="en-US" b="0" i="0" dirty="0">
                <a:solidFill>
                  <a:srgbClr val="212121"/>
                </a:solidFill>
                <a:effectLst/>
                <a:latin typeface="Roboto" panose="02000000000000000000" pitchFamily="2" charset="0"/>
              </a:rPr>
              <a:t>:</a:t>
            </a:r>
          </a:p>
          <a:p>
            <a:pPr algn="l"/>
            <a:endParaRPr lang="en-US" b="0" i="0" dirty="0">
              <a:solidFill>
                <a:srgbClr val="212121"/>
              </a:solidFill>
              <a:effectLst/>
              <a:latin typeface="Roboto" panose="02000000000000000000" pitchFamily="2" charset="0"/>
            </a:endParaRPr>
          </a:p>
          <a:p>
            <a:pPr algn="l"/>
            <a:r>
              <a:rPr lang="en-US" sz="1600" b="0" i="0" dirty="0">
                <a:solidFill>
                  <a:srgbClr val="212121"/>
                </a:solidFill>
                <a:effectLst/>
                <a:latin typeface="Verdana" panose="020B0604030504040204" pitchFamily="34" charset="0"/>
                <a:ea typeface="Verdana" panose="020B0604030504040204" pitchFamily="34" charset="0"/>
              </a:rPr>
              <a:t>From the above graph, we can interpret that </a:t>
            </a:r>
            <a:r>
              <a:rPr lang="en-US" sz="1600" dirty="0">
                <a:solidFill>
                  <a:srgbClr val="212121"/>
                </a:solidFill>
                <a:latin typeface="Verdana" panose="020B0604030504040204" pitchFamily="34" charset="0"/>
                <a:ea typeface="Verdana" panose="020B0604030504040204" pitchFamily="34" charset="0"/>
              </a:rPr>
              <a:t>“</a:t>
            </a:r>
            <a:r>
              <a:rPr lang="en-US" sz="1600" b="0" i="0" dirty="0">
                <a:solidFill>
                  <a:srgbClr val="212121"/>
                </a:solidFill>
                <a:effectLst/>
                <a:latin typeface="Verdana" panose="020B0604030504040204" pitchFamily="34" charset="0"/>
                <a:ea typeface="Verdana" panose="020B0604030504040204" pitchFamily="34" charset="0"/>
              </a:rPr>
              <a:t>I am Rich“ app is the most expensive app in Play Store</a:t>
            </a:r>
            <a:r>
              <a:rPr lang="en-US" b="0" i="0" dirty="0">
                <a:solidFill>
                  <a:srgbClr val="212121"/>
                </a:solidFill>
                <a:effectLst/>
                <a:latin typeface="Roboto" panose="02000000000000000000" pitchFamily="2" charset="0"/>
              </a:rPr>
              <a:t>.</a:t>
            </a:r>
          </a:p>
          <a:p>
            <a:endParaRPr lang="en-IN" dirty="0"/>
          </a:p>
        </p:txBody>
      </p:sp>
    </p:spTree>
    <p:extLst>
      <p:ext uri="{BB962C8B-B14F-4D97-AF65-F5344CB8AC3E}">
        <p14:creationId xmlns:p14="http://schemas.microsoft.com/office/powerpoint/2010/main" val="1104866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393578DA-08AB-740F-0F37-3DD0D79DCBD2}"/>
              </a:ext>
            </a:extLst>
          </p:cNvPr>
          <p:cNvSpPr txBox="1"/>
          <p:nvPr/>
        </p:nvSpPr>
        <p:spPr>
          <a:xfrm>
            <a:off x="1073094" y="160342"/>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 xmlns:a16="http://schemas.microsoft.com/office/drawing/2014/main" id="{37A34EBC-D40B-C065-472A-17330C5E48F6}"/>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TextBox 8">
            <a:extLst>
              <a:ext uri="{FF2B5EF4-FFF2-40B4-BE49-F238E27FC236}">
                <a16:creationId xmlns="" xmlns:a16="http://schemas.microsoft.com/office/drawing/2014/main" id="{85F02ADA-4788-B090-D20A-08A8CA25C165}"/>
              </a:ext>
            </a:extLst>
          </p:cNvPr>
          <p:cNvSpPr txBox="1"/>
          <p:nvPr/>
        </p:nvSpPr>
        <p:spPr>
          <a:xfrm>
            <a:off x="433248" y="1124737"/>
            <a:ext cx="2059340" cy="3244478"/>
          </a:xfrm>
          <a:prstGeom prst="rect">
            <a:avLst/>
          </a:prstGeom>
          <a:noFill/>
        </p:spPr>
        <p:txBody>
          <a:bodyPr wrap="square">
            <a:spAutoFit/>
          </a:bodyPr>
          <a:lstStyle/>
          <a:p>
            <a:pPr algn="l"/>
            <a:r>
              <a:rPr lang="en-US" sz="1600" spc="30" dirty="0">
                <a:solidFill>
                  <a:srgbClr val="124F5C"/>
                </a:solidFill>
                <a:latin typeface="Verdana"/>
                <a:cs typeface="Verdana"/>
              </a:rPr>
              <a:t>This graph </a:t>
            </a:r>
            <a:r>
              <a:rPr lang="en-US" sz="1600" spc="15" dirty="0">
                <a:solidFill>
                  <a:srgbClr val="124F5C"/>
                </a:solidFill>
                <a:latin typeface="Verdana"/>
                <a:cs typeface="Verdana"/>
              </a:rPr>
              <a:t>shows </a:t>
            </a:r>
            <a:r>
              <a:rPr lang="en-US" sz="1600" spc="30" dirty="0">
                <a:solidFill>
                  <a:srgbClr val="124F5C"/>
                </a:solidFill>
                <a:latin typeface="Verdana"/>
                <a:cs typeface="Verdana"/>
              </a:rPr>
              <a:t>the </a:t>
            </a:r>
            <a:r>
              <a:rPr lang="en-US" sz="1600" spc="40" dirty="0">
                <a:solidFill>
                  <a:srgbClr val="124F5C"/>
                </a:solidFill>
                <a:latin typeface="Verdana"/>
                <a:cs typeface="Verdana"/>
              </a:rPr>
              <a:t>top </a:t>
            </a:r>
            <a:r>
              <a:rPr lang="en-US" sz="1600" spc="5" dirty="0">
                <a:solidFill>
                  <a:srgbClr val="124F5C"/>
                </a:solidFill>
                <a:latin typeface="Verdana"/>
                <a:cs typeface="Verdana"/>
              </a:rPr>
              <a:t>installed  </a:t>
            </a:r>
            <a:r>
              <a:rPr lang="en-US" sz="1600" spc="20" dirty="0">
                <a:solidFill>
                  <a:srgbClr val="124F5C"/>
                </a:solidFill>
                <a:latin typeface="Verdana"/>
                <a:cs typeface="Verdana"/>
              </a:rPr>
              <a:t>apps </a:t>
            </a:r>
            <a:r>
              <a:rPr lang="en-US" sz="1600" spc="25" dirty="0">
                <a:solidFill>
                  <a:srgbClr val="124F5C"/>
                </a:solidFill>
                <a:latin typeface="Verdana"/>
                <a:cs typeface="Verdana"/>
              </a:rPr>
              <a:t>in </a:t>
            </a:r>
            <a:r>
              <a:rPr lang="en-US" sz="1600" spc="30" dirty="0">
                <a:solidFill>
                  <a:srgbClr val="124F5C"/>
                </a:solidFill>
                <a:latin typeface="Verdana"/>
                <a:cs typeface="Verdana"/>
              </a:rPr>
              <a:t>the </a:t>
            </a:r>
            <a:r>
              <a:rPr lang="en-US" sz="1600" b="1" spc="-20" dirty="0">
                <a:solidFill>
                  <a:srgbClr val="124F5C"/>
                </a:solidFill>
                <a:latin typeface="Verdana"/>
                <a:cs typeface="Verdana"/>
              </a:rPr>
              <a:t>‘Communication’  </a:t>
            </a:r>
            <a:r>
              <a:rPr lang="en-US" sz="1600" spc="-25" dirty="0">
                <a:solidFill>
                  <a:srgbClr val="124F5C"/>
                </a:solidFill>
                <a:latin typeface="Verdana"/>
                <a:cs typeface="Verdana"/>
              </a:rPr>
              <a:t>category .		</a:t>
            </a:r>
          </a:p>
          <a:p>
            <a:pPr algn="l"/>
            <a:r>
              <a:rPr lang="en-US" sz="1600" b="0" i="0" dirty="0">
                <a:solidFill>
                  <a:srgbClr val="212121"/>
                </a:solidFill>
                <a:effectLst/>
                <a:latin typeface="Roboto" panose="02000000000000000000" pitchFamily="2" charset="0"/>
              </a:rPr>
              <a:t> </a:t>
            </a:r>
            <a:r>
              <a:rPr lang="en-US" sz="1600" b="0" i="0" dirty="0">
                <a:solidFill>
                  <a:srgbClr val="212121"/>
                </a:solidFill>
                <a:effectLst/>
                <a:latin typeface="Verdana" panose="020B0604030504040204" pitchFamily="34" charset="0"/>
                <a:ea typeface="Verdana" panose="020B0604030504040204" pitchFamily="34" charset="0"/>
              </a:rPr>
              <a:t>Messenger,</a:t>
            </a:r>
          </a:p>
          <a:p>
            <a:pPr algn="l"/>
            <a:r>
              <a:rPr lang="en-US" sz="1600" b="0" i="0" dirty="0">
                <a:solidFill>
                  <a:srgbClr val="212121"/>
                </a:solidFill>
                <a:effectLst/>
                <a:latin typeface="Verdana" panose="020B0604030504040204" pitchFamily="34" charset="0"/>
                <a:ea typeface="Verdana" panose="020B0604030504040204" pitchFamily="34" charset="0"/>
              </a:rPr>
              <a:t> WhatsApp, </a:t>
            </a:r>
          </a:p>
          <a:p>
            <a:pPr algn="l"/>
            <a:r>
              <a:rPr lang="en-US" sz="1600" dirty="0">
                <a:solidFill>
                  <a:srgbClr val="212121"/>
                </a:solidFill>
                <a:latin typeface="Verdana" panose="020B0604030504040204" pitchFamily="34" charset="0"/>
                <a:ea typeface="Verdana" panose="020B0604030504040204" pitchFamily="34" charset="0"/>
              </a:rPr>
              <a:t>Google Chrome</a:t>
            </a:r>
            <a:r>
              <a:rPr lang="en-US" sz="1600" b="0" i="0" dirty="0">
                <a:solidFill>
                  <a:srgbClr val="212121"/>
                </a:solidFill>
                <a:effectLst/>
                <a:latin typeface="Verdana" panose="020B0604030504040204" pitchFamily="34" charset="0"/>
                <a:ea typeface="Verdana" panose="020B0604030504040204" pitchFamily="34" charset="0"/>
              </a:rPr>
              <a:t>,</a:t>
            </a:r>
          </a:p>
          <a:p>
            <a:pPr algn="l"/>
            <a:r>
              <a:rPr lang="en-US" sz="1600" b="0" i="0" dirty="0">
                <a:solidFill>
                  <a:srgbClr val="212121"/>
                </a:solidFill>
                <a:effectLst/>
                <a:latin typeface="Verdana" panose="020B0604030504040204" pitchFamily="34" charset="0"/>
                <a:ea typeface="Verdana" panose="020B0604030504040204" pitchFamily="34" charset="0"/>
              </a:rPr>
              <a:t>Gmail have the </a:t>
            </a:r>
          </a:p>
          <a:p>
            <a:pPr algn="l"/>
            <a:r>
              <a:rPr lang="en-US" sz="1600" b="0" i="0" dirty="0">
                <a:solidFill>
                  <a:srgbClr val="212121"/>
                </a:solidFill>
                <a:effectLst/>
                <a:latin typeface="Verdana" panose="020B0604030504040204" pitchFamily="34" charset="0"/>
                <a:ea typeface="Verdana" panose="020B0604030504040204" pitchFamily="34" charset="0"/>
              </a:rPr>
              <a:t>highest installs</a:t>
            </a:r>
            <a:r>
              <a:rPr lang="en-US" b="0" i="0" dirty="0">
                <a:solidFill>
                  <a:srgbClr val="212121"/>
                </a:solidFill>
                <a:effectLst/>
                <a:latin typeface="Verdana" panose="020B0604030504040204" pitchFamily="34" charset="0"/>
                <a:ea typeface="Verdana" panose="020B0604030504040204" pitchFamily="34" charset="0"/>
              </a:rPr>
              <a:t>.</a:t>
            </a:r>
          </a:p>
          <a:p>
            <a:pPr algn="l"/>
            <a:endParaRPr lang="en-US" b="0" i="0" dirty="0">
              <a:solidFill>
                <a:srgbClr val="212121"/>
              </a:solidFill>
              <a:effectLst/>
              <a:latin typeface="Verdana" panose="020B0604030504040204" pitchFamily="34" charset="0"/>
              <a:ea typeface="Verdana" panose="020B0604030504040204" pitchFamily="34" charset="0"/>
            </a:endParaRPr>
          </a:p>
          <a:p>
            <a:pPr marL="12700" marR="5080">
              <a:lnSpc>
                <a:spcPct val="100000"/>
              </a:lnSpc>
              <a:spcBef>
                <a:spcPts val="95"/>
              </a:spcBef>
            </a:pPr>
            <a:endParaRPr lang="en-US" sz="1400" dirty="0">
              <a:latin typeface="Verdana"/>
              <a:cs typeface="Verdana"/>
            </a:endParaRPr>
          </a:p>
        </p:txBody>
      </p:sp>
      <p:sp>
        <p:nvSpPr>
          <p:cNvPr id="10" name="object 7">
            <a:extLst>
              <a:ext uri="{FF2B5EF4-FFF2-40B4-BE49-F238E27FC236}">
                <a16:creationId xmlns="" xmlns:a16="http://schemas.microsoft.com/office/drawing/2014/main" id="{B7EEC50B-4181-C5A8-7B8B-416FF52DB133}"/>
              </a:ext>
            </a:extLst>
          </p:cNvPr>
          <p:cNvSpPr/>
          <p:nvPr/>
        </p:nvSpPr>
        <p:spPr>
          <a:xfrm>
            <a:off x="318349" y="1049493"/>
            <a:ext cx="2174239" cy="288080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1" name="TextBox 10">
            <a:extLst>
              <a:ext uri="{FF2B5EF4-FFF2-40B4-BE49-F238E27FC236}">
                <a16:creationId xmlns="" xmlns:a16="http://schemas.microsoft.com/office/drawing/2014/main" id="{F665493D-B4BE-59C3-5CF7-B820E71367D5}"/>
              </a:ext>
            </a:extLst>
          </p:cNvPr>
          <p:cNvSpPr txBox="1"/>
          <p:nvPr/>
        </p:nvSpPr>
        <p:spPr>
          <a:xfrm>
            <a:off x="751626" y="604917"/>
            <a:ext cx="4328374" cy="307777"/>
          </a:xfrm>
          <a:prstGeom prst="rect">
            <a:avLst/>
          </a:prstGeom>
          <a:noFill/>
        </p:spPr>
        <p:txBody>
          <a:bodyPr wrap="square">
            <a:spAutoFit/>
          </a:bodyPr>
          <a:lstStyle/>
          <a:p>
            <a:r>
              <a:rPr lang="en-IN" b="0" dirty="0">
                <a:solidFill>
                  <a:srgbClr val="000000"/>
                </a:solidFill>
                <a:effectLst/>
                <a:latin typeface="Courier New" panose="02070309020205020404" pitchFamily="49" charset="0"/>
              </a:rPr>
              <a:t>findtop10incategory(</a:t>
            </a:r>
            <a:r>
              <a:rPr lang="en-IN" b="0" dirty="0">
                <a:solidFill>
                  <a:srgbClr val="A31515"/>
                </a:solidFill>
                <a:effectLst/>
                <a:latin typeface="Courier New" panose="02070309020205020404" pitchFamily="49" charset="0"/>
              </a:rPr>
              <a:t>'Communication'</a:t>
            </a:r>
            <a:r>
              <a:rPr lang="en-IN" b="0" dirty="0">
                <a:solidFill>
                  <a:srgbClr val="000000"/>
                </a:solidFill>
                <a:effectLst/>
                <a:latin typeface="Courier New" panose="02070309020205020404" pitchFamily="49" charset="0"/>
              </a:rPr>
              <a:t>)</a:t>
            </a:r>
          </a:p>
        </p:txBody>
      </p:sp>
      <p:pic>
        <p:nvPicPr>
          <p:cNvPr id="5126" name="Picture 6">
            <a:extLst>
              <a:ext uri="{FF2B5EF4-FFF2-40B4-BE49-F238E27FC236}">
                <a16:creationId xmlns="" xmlns:a16="http://schemas.microsoft.com/office/drawing/2014/main" id="{5D04C405-4E2C-F325-36FE-FB6378B17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441" y="912694"/>
            <a:ext cx="5940210" cy="3327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6129394F-597B-A37B-FE08-0E7FAC393C64}"/>
              </a:ext>
            </a:extLst>
          </p:cNvPr>
          <p:cNvSpPr txBox="1"/>
          <p:nvPr/>
        </p:nvSpPr>
        <p:spPr>
          <a:xfrm>
            <a:off x="433248" y="4403531"/>
            <a:ext cx="8080043" cy="523220"/>
          </a:xfrm>
          <a:prstGeom prst="rect">
            <a:avLst/>
          </a:prstGeom>
          <a:noFill/>
        </p:spPr>
        <p:txBody>
          <a:bodyPr wrap="square" rtlCol="0">
            <a:spAutoFit/>
          </a:bodyPr>
          <a:lstStyle/>
          <a:p>
            <a:r>
              <a:rPr lang="en-US" dirty="0"/>
              <a:t>In the same way, by passing different category names in the function </a:t>
            </a:r>
            <a:r>
              <a:rPr lang="en-IN" b="0" dirty="0">
                <a:solidFill>
                  <a:srgbClr val="795E26"/>
                </a:solidFill>
                <a:effectLst/>
                <a:latin typeface="Courier New" panose="02070309020205020404" pitchFamily="49" charset="0"/>
              </a:rPr>
              <a:t>findtop10incategory</a:t>
            </a:r>
            <a:r>
              <a:rPr lang="en-IN" b="0" dirty="0">
                <a:solidFill>
                  <a:srgbClr val="000000"/>
                </a:solidFill>
                <a:effectLst/>
                <a:latin typeface="Courier New" panose="02070309020205020404" pitchFamily="49" charset="0"/>
              </a:rPr>
              <a:t>(</a:t>
            </a:r>
            <a:r>
              <a:rPr lang="en-IN" b="0" dirty="0">
                <a:solidFill>
                  <a:srgbClr val="001080"/>
                </a:solidFill>
                <a:effectLst/>
                <a:latin typeface="Courier New" panose="02070309020205020404" pitchFamily="49" charset="0"/>
              </a:rPr>
              <a:t>str)</a:t>
            </a:r>
            <a:r>
              <a:rPr lang="en-IN" dirty="0">
                <a:latin typeface="Courier New" panose="02070309020205020404" pitchFamily="49" charset="0"/>
              </a:rPr>
              <a:t>,</a:t>
            </a:r>
            <a:r>
              <a:rPr lang="en-US" dirty="0"/>
              <a:t>we can get the top 10 installed apps for respective category.</a:t>
            </a:r>
            <a:endParaRPr lang="en-IN" dirty="0"/>
          </a:p>
        </p:txBody>
      </p:sp>
    </p:spTree>
    <p:extLst>
      <p:ext uri="{BB962C8B-B14F-4D97-AF65-F5344CB8AC3E}">
        <p14:creationId xmlns:p14="http://schemas.microsoft.com/office/powerpoint/2010/main" val="1397534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 xmlns:a16="http://schemas.microsoft.com/office/drawing/2014/main" id="{0748C9DF-59A9-5B59-5A38-CAB7FBCE7889}"/>
              </a:ext>
            </a:extLst>
          </p:cNvPr>
          <p:cNvSpPr txBox="1"/>
          <p:nvPr/>
        </p:nvSpPr>
        <p:spPr>
          <a:xfrm>
            <a:off x="144379" y="926773"/>
            <a:ext cx="3415943" cy="4521751"/>
          </a:xfrm>
          <a:prstGeom prst="rect">
            <a:avLst/>
          </a:prstGeom>
          <a:noFill/>
        </p:spPr>
        <p:txBody>
          <a:bodyPr wrap="square">
            <a:spAutoFit/>
          </a:bodyPr>
          <a:lstStyle/>
          <a:p>
            <a:pPr marL="297815" marR="25400" indent="-28575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500" spc="15" dirty="0" smtClean="0">
                <a:solidFill>
                  <a:schemeClr val="accent5">
                    <a:lumMod val="50000"/>
                  </a:schemeClr>
                </a:solidFill>
                <a:latin typeface="Verdana" panose="020B0604030504040204" pitchFamily="34" charset="0"/>
                <a:ea typeface="Verdana" panose="020B0604030504040204" pitchFamily="34" charset="0"/>
              </a:rPr>
              <a:t>Revenue </a:t>
            </a:r>
            <a:r>
              <a:rPr lang="en-US" sz="1500" spc="25" dirty="0">
                <a:solidFill>
                  <a:schemeClr val="accent5">
                    <a:lumMod val="50000"/>
                  </a:schemeClr>
                </a:solidFill>
                <a:latin typeface="Verdana" panose="020B0604030504040204" pitchFamily="34" charset="0"/>
                <a:ea typeface="Verdana" panose="020B0604030504040204" pitchFamily="34" charset="0"/>
              </a:rPr>
              <a:t>generated </a:t>
            </a:r>
            <a:r>
              <a:rPr lang="en-US" sz="1500" spc="-35" dirty="0">
                <a:solidFill>
                  <a:schemeClr val="accent5">
                    <a:lumMod val="50000"/>
                  </a:schemeClr>
                </a:solidFill>
                <a:latin typeface="Verdana" panose="020B0604030504040204" pitchFamily="34" charset="0"/>
                <a:ea typeface="Verdana" panose="020B0604030504040204" pitchFamily="34" charset="0"/>
              </a:rPr>
              <a:t>is  </a:t>
            </a:r>
            <a:r>
              <a:rPr lang="en-US" sz="1500" spc="15" dirty="0" smtClean="0">
                <a:solidFill>
                  <a:schemeClr val="accent5">
                    <a:lumMod val="50000"/>
                  </a:schemeClr>
                </a:solidFill>
                <a:latin typeface="Verdana" panose="020B0604030504040204" pitchFamily="34" charset="0"/>
                <a:ea typeface="Verdana" panose="020B0604030504040204" pitchFamily="34" charset="0"/>
              </a:rPr>
              <a:t>given</a:t>
            </a:r>
            <a:r>
              <a:rPr lang="en-US" sz="1500" spc="-175" dirty="0">
                <a:solidFill>
                  <a:schemeClr val="accent5">
                    <a:lumMod val="50000"/>
                  </a:schemeClr>
                </a:solidFill>
                <a:latin typeface="Verdana" panose="020B0604030504040204" pitchFamily="34" charset="0"/>
                <a:ea typeface="Verdana" panose="020B0604030504040204" pitchFamily="34" charset="0"/>
              </a:rPr>
              <a:t> </a:t>
            </a:r>
            <a:r>
              <a:rPr lang="en-US" sz="1500" spc="-15" dirty="0" smtClean="0">
                <a:solidFill>
                  <a:schemeClr val="accent5">
                    <a:lumMod val="50000"/>
                  </a:schemeClr>
                </a:solidFill>
                <a:latin typeface="Verdana" panose="020B0604030504040204" pitchFamily="34" charset="0"/>
                <a:ea typeface="Verdana" panose="020B0604030504040204" pitchFamily="34" charset="0"/>
              </a:rPr>
              <a:t>by</a:t>
            </a:r>
            <a:r>
              <a:rPr lang="en-US" sz="1500" spc="-170" dirty="0" smtClean="0">
                <a:solidFill>
                  <a:schemeClr val="accent5">
                    <a:lumMod val="50000"/>
                  </a:schemeClr>
                </a:solidFill>
                <a:latin typeface="Verdana" panose="020B0604030504040204" pitchFamily="34" charset="0"/>
                <a:ea typeface="Verdana" panose="020B0604030504040204" pitchFamily="34" charset="0"/>
              </a:rPr>
              <a:t> </a:t>
            </a:r>
            <a:r>
              <a:rPr lang="en-US" sz="1500" spc="35" dirty="0">
                <a:solidFill>
                  <a:schemeClr val="accent5">
                    <a:lumMod val="50000"/>
                  </a:schemeClr>
                </a:solidFill>
                <a:latin typeface="Verdana" panose="020B0604030504040204" pitchFamily="34" charset="0"/>
                <a:ea typeface="Verdana" panose="020B0604030504040204" pitchFamily="34" charset="0"/>
              </a:rPr>
              <a:t>the</a:t>
            </a:r>
            <a:r>
              <a:rPr lang="en-US" sz="1500" spc="-170" dirty="0">
                <a:solidFill>
                  <a:schemeClr val="accent5">
                    <a:lumMod val="50000"/>
                  </a:schemeClr>
                </a:solidFill>
                <a:latin typeface="Verdana" panose="020B0604030504040204" pitchFamily="34" charset="0"/>
                <a:ea typeface="Verdana" panose="020B0604030504040204" pitchFamily="34" charset="0"/>
              </a:rPr>
              <a:t> </a:t>
            </a:r>
            <a:r>
              <a:rPr lang="en-US" sz="1500" spc="-40" dirty="0">
                <a:solidFill>
                  <a:schemeClr val="accent5">
                    <a:lumMod val="50000"/>
                  </a:schemeClr>
                </a:solidFill>
                <a:latin typeface="Verdana" panose="020B0604030504040204" pitchFamily="34" charset="0"/>
                <a:ea typeface="Verdana" panose="020B0604030504040204" pitchFamily="34" charset="0"/>
              </a:rPr>
              <a:t>formula:</a:t>
            </a:r>
          </a:p>
          <a:p>
            <a:pPr marL="12700" lvl="2" algn="just">
              <a:spcBef>
                <a:spcPts val="320"/>
              </a:spcBef>
              <a:buClr>
                <a:schemeClr val="accent5">
                  <a:lumMod val="50000"/>
                </a:schemeClr>
              </a:buClr>
            </a:pPr>
            <a:r>
              <a:rPr lang="en-US" sz="1500" b="1" spc="-75"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75" dirty="0" smtClean="0">
                <a:solidFill>
                  <a:schemeClr val="accent5">
                    <a:lumMod val="50000"/>
                  </a:schemeClr>
                </a:solidFill>
                <a:latin typeface="Verdana" panose="020B0604030504040204" pitchFamily="34" charset="0"/>
                <a:ea typeface="Verdana" panose="020B0604030504040204" pitchFamily="34" charset="0"/>
                <a:cs typeface="Verdana"/>
              </a:rPr>
              <a:t> Revenue  </a:t>
            </a:r>
            <a:r>
              <a:rPr lang="en-US" sz="1500" b="1" spc="-75"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484"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120" dirty="0">
                <a:solidFill>
                  <a:schemeClr val="accent5">
                    <a:lumMod val="50000"/>
                  </a:schemeClr>
                </a:solidFill>
                <a:latin typeface="Verdana" panose="020B0604030504040204" pitchFamily="34" charset="0"/>
                <a:ea typeface="Verdana" panose="020B0604030504040204" pitchFamily="34" charset="0"/>
                <a:cs typeface="Verdana"/>
              </a:rPr>
              <a:t>Installs </a:t>
            </a:r>
            <a:r>
              <a:rPr lang="en-US" sz="1500" b="1" spc="-500" dirty="0">
                <a:solidFill>
                  <a:schemeClr val="accent5">
                    <a:lumMod val="50000"/>
                  </a:schemeClr>
                </a:solidFill>
                <a:latin typeface="Verdana" panose="020B0604030504040204" pitchFamily="34" charset="0"/>
                <a:ea typeface="Verdana" panose="020B0604030504040204" pitchFamily="34" charset="0"/>
                <a:cs typeface="Verdana"/>
              </a:rPr>
              <a:t>*</a:t>
            </a:r>
            <a:r>
              <a:rPr lang="en-US" sz="1500" b="1" spc="-395"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60"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60" dirty="0" smtClean="0">
                <a:solidFill>
                  <a:schemeClr val="accent5">
                    <a:lumMod val="50000"/>
                  </a:schemeClr>
                </a:solidFill>
                <a:latin typeface="Verdana" panose="020B0604030504040204" pitchFamily="34" charset="0"/>
                <a:ea typeface="Verdana" panose="020B0604030504040204" pitchFamily="34" charset="0"/>
                <a:cs typeface="Verdana"/>
              </a:rPr>
              <a:t>Price</a:t>
            </a:r>
          </a:p>
          <a:p>
            <a:pPr marL="298450" lvl="2" indent="-285750" algn="just">
              <a:spcBef>
                <a:spcPts val="320"/>
              </a:spcBef>
              <a:buClr>
                <a:schemeClr val="accent5">
                  <a:lumMod val="50000"/>
                </a:schemeClr>
              </a:buClr>
              <a:buFont typeface="Wingdings" panose="05000000000000000000" pitchFamily="2" charset="2"/>
              <a:buChar char="q"/>
            </a:pPr>
            <a:r>
              <a:rPr lang="en-US" sz="1500" spc="35" dirty="0" smtClean="0">
                <a:solidFill>
                  <a:schemeClr val="accent5">
                    <a:lumMod val="50000"/>
                  </a:schemeClr>
                </a:solidFill>
                <a:latin typeface="Verdana" panose="020B0604030504040204" pitchFamily="34" charset="0"/>
                <a:ea typeface="Verdana" panose="020B0604030504040204" pitchFamily="34" charset="0"/>
              </a:rPr>
              <a:t>Note </a:t>
            </a:r>
            <a:r>
              <a:rPr lang="en-US" sz="1500" spc="25" dirty="0">
                <a:solidFill>
                  <a:schemeClr val="accent5">
                    <a:lumMod val="50000"/>
                  </a:schemeClr>
                </a:solidFill>
                <a:latin typeface="Verdana" panose="020B0604030504040204" pitchFamily="34" charset="0"/>
                <a:ea typeface="Verdana" panose="020B0604030504040204" pitchFamily="34" charset="0"/>
              </a:rPr>
              <a:t>that </a:t>
            </a:r>
            <a:r>
              <a:rPr lang="en-US" sz="1500" spc="30" dirty="0">
                <a:solidFill>
                  <a:schemeClr val="accent5">
                    <a:lumMod val="50000"/>
                  </a:schemeClr>
                </a:solidFill>
                <a:latin typeface="Verdana" panose="020B0604030504040204" pitchFamily="34" charset="0"/>
                <a:ea typeface="Verdana" panose="020B0604030504040204" pitchFamily="34" charset="0"/>
              </a:rPr>
              <a:t>in </a:t>
            </a:r>
            <a:r>
              <a:rPr lang="en-US" sz="1500" spc="5" dirty="0">
                <a:solidFill>
                  <a:schemeClr val="accent5">
                    <a:lumMod val="50000"/>
                  </a:schemeClr>
                </a:solidFill>
                <a:latin typeface="Verdana" panose="020B0604030504040204" pitchFamily="34" charset="0"/>
                <a:ea typeface="Verdana" panose="020B0604030504040204" pitchFamily="34" charset="0"/>
              </a:rPr>
              <a:t>this </a:t>
            </a:r>
            <a:r>
              <a:rPr lang="en-US" sz="1500" spc="-55" dirty="0">
                <a:solidFill>
                  <a:schemeClr val="accent5">
                    <a:lumMod val="50000"/>
                  </a:schemeClr>
                </a:solidFill>
                <a:latin typeface="Verdana" panose="020B0604030504040204" pitchFamily="34" charset="0"/>
                <a:ea typeface="Verdana" panose="020B0604030504040204" pitchFamily="34" charset="0"/>
              </a:rPr>
              <a:t>case,  </a:t>
            </a:r>
            <a:r>
              <a:rPr lang="en-US" sz="1500" spc="-5" dirty="0">
                <a:solidFill>
                  <a:schemeClr val="accent5">
                    <a:lumMod val="50000"/>
                  </a:schemeClr>
                </a:solidFill>
                <a:latin typeface="Verdana" panose="020B0604030504040204" pitchFamily="34" charset="0"/>
                <a:ea typeface="Verdana" panose="020B0604030504040204" pitchFamily="34" charset="0"/>
              </a:rPr>
              <a:t>revenue </a:t>
            </a:r>
            <a:r>
              <a:rPr lang="en-US" sz="1500" spc="-35" dirty="0">
                <a:solidFill>
                  <a:schemeClr val="accent5">
                    <a:lumMod val="50000"/>
                  </a:schemeClr>
                </a:solidFill>
                <a:latin typeface="Verdana" panose="020B0604030504040204" pitchFamily="34" charset="0"/>
                <a:ea typeface="Verdana" panose="020B0604030504040204" pitchFamily="34" charset="0"/>
              </a:rPr>
              <a:t>refers </a:t>
            </a:r>
            <a:r>
              <a:rPr lang="en-US" sz="1500" spc="10" dirty="0">
                <a:solidFill>
                  <a:schemeClr val="accent5">
                    <a:lumMod val="50000"/>
                  </a:schemeClr>
                </a:solidFill>
                <a:latin typeface="Verdana" panose="020B0604030504040204" pitchFamily="34" charset="0"/>
                <a:ea typeface="Verdana" panose="020B0604030504040204" pitchFamily="34" charset="0"/>
              </a:rPr>
              <a:t>to </a:t>
            </a:r>
            <a:r>
              <a:rPr lang="en-US" sz="1500" spc="35" dirty="0">
                <a:solidFill>
                  <a:schemeClr val="accent5">
                    <a:lumMod val="50000"/>
                  </a:schemeClr>
                </a:solidFill>
                <a:latin typeface="Verdana" panose="020B0604030504040204" pitchFamily="34" charset="0"/>
                <a:ea typeface="Verdana" panose="020B0604030504040204" pitchFamily="34" charset="0"/>
              </a:rPr>
              <a:t>the  money </a:t>
            </a:r>
            <a:r>
              <a:rPr lang="en-US" sz="1500" spc="15" dirty="0">
                <a:solidFill>
                  <a:schemeClr val="accent5">
                    <a:lumMod val="50000"/>
                  </a:schemeClr>
                </a:solidFill>
                <a:latin typeface="Verdana" panose="020B0604030504040204" pitchFamily="34" charset="0"/>
                <a:ea typeface="Verdana" panose="020B0604030504040204" pitchFamily="34" charset="0"/>
              </a:rPr>
              <a:t>earned </a:t>
            </a:r>
            <a:r>
              <a:rPr lang="en-US" sz="1500" dirty="0">
                <a:solidFill>
                  <a:schemeClr val="accent5">
                    <a:lumMod val="50000"/>
                  </a:schemeClr>
                </a:solidFill>
                <a:latin typeface="Verdana" panose="020B0604030504040204" pitchFamily="34" charset="0"/>
                <a:ea typeface="Verdana" panose="020B0604030504040204" pitchFamily="34" charset="0"/>
              </a:rPr>
              <a:t>only</a:t>
            </a:r>
            <a:r>
              <a:rPr lang="en-US" sz="1500" spc="-380" dirty="0">
                <a:solidFill>
                  <a:schemeClr val="accent5">
                    <a:lumMod val="50000"/>
                  </a:schemeClr>
                </a:solidFill>
                <a:latin typeface="Verdana" panose="020B0604030504040204" pitchFamily="34" charset="0"/>
                <a:ea typeface="Verdana" panose="020B0604030504040204" pitchFamily="34" charset="0"/>
              </a:rPr>
              <a:t> </a:t>
            </a:r>
            <a:r>
              <a:rPr lang="en-US" sz="1500" spc="60" dirty="0">
                <a:solidFill>
                  <a:schemeClr val="accent5">
                    <a:lumMod val="50000"/>
                  </a:schemeClr>
                </a:solidFill>
                <a:latin typeface="Verdana" panose="020B0604030504040204" pitchFamily="34" charset="0"/>
                <a:ea typeface="Verdana" panose="020B0604030504040204" pitchFamily="34" charset="0"/>
              </a:rPr>
              <a:t>from  </a:t>
            </a:r>
            <a:r>
              <a:rPr lang="en-US" sz="1500" spc="35" dirty="0">
                <a:solidFill>
                  <a:schemeClr val="accent5">
                    <a:lumMod val="50000"/>
                  </a:schemeClr>
                </a:solidFill>
                <a:latin typeface="Verdana" panose="020B0604030504040204" pitchFamily="34" charset="0"/>
                <a:ea typeface="Verdana" panose="020B0604030504040204" pitchFamily="34" charset="0"/>
              </a:rPr>
              <a:t>paid </a:t>
            </a:r>
            <a:r>
              <a:rPr lang="en-US" sz="1500" spc="55" dirty="0">
                <a:solidFill>
                  <a:schemeClr val="accent5">
                    <a:lumMod val="50000"/>
                  </a:schemeClr>
                </a:solidFill>
                <a:latin typeface="Verdana" panose="020B0604030504040204" pitchFamily="34" charset="0"/>
                <a:ea typeface="Verdana" panose="020B0604030504040204" pitchFamily="34" charset="0"/>
              </a:rPr>
              <a:t>app</a:t>
            </a:r>
            <a:r>
              <a:rPr lang="en-US" sz="1500" spc="-370" dirty="0">
                <a:solidFill>
                  <a:schemeClr val="accent5">
                    <a:lumMod val="50000"/>
                  </a:schemeClr>
                </a:solidFill>
                <a:latin typeface="Verdana" panose="020B0604030504040204" pitchFamily="34" charset="0"/>
                <a:ea typeface="Verdana" panose="020B0604030504040204" pitchFamily="34" charset="0"/>
              </a:rPr>
              <a:t> </a:t>
            </a:r>
            <a:r>
              <a:rPr lang="en-US" sz="1500" spc="-40" dirty="0">
                <a:solidFill>
                  <a:schemeClr val="accent5">
                    <a:lumMod val="50000"/>
                  </a:schemeClr>
                </a:solidFill>
                <a:latin typeface="Verdana" panose="020B0604030504040204" pitchFamily="34" charset="0"/>
                <a:ea typeface="Verdana" panose="020B0604030504040204" pitchFamily="34" charset="0"/>
              </a:rPr>
              <a:t>installs</a:t>
            </a:r>
            <a:r>
              <a:rPr lang="en-US" sz="1500" spc="-40" dirty="0" smtClean="0">
                <a:solidFill>
                  <a:schemeClr val="accent5">
                    <a:lumMod val="50000"/>
                  </a:schemeClr>
                </a:solidFill>
                <a:latin typeface="Verdana" panose="020B0604030504040204" pitchFamily="34" charset="0"/>
                <a:ea typeface="Verdana" panose="020B0604030504040204" pitchFamily="34" charset="0"/>
              </a:rPr>
              <a:t>.</a:t>
            </a:r>
            <a:endParaRPr lang="en-US" sz="1500" spc="-40" dirty="0">
              <a:solidFill>
                <a:schemeClr val="accent5">
                  <a:lumMod val="50000"/>
                </a:schemeClr>
              </a:solidFill>
              <a:latin typeface="Verdana" panose="020B0604030504040204" pitchFamily="34" charset="0"/>
              <a:ea typeface="Verdana" panose="020B0604030504040204" pitchFamily="34" charset="0"/>
            </a:endParaRPr>
          </a:p>
          <a:p>
            <a:pPr marL="297815" marR="20320" indent="-285750" algn="just">
              <a:lnSpc>
                <a:spcPct val="114999"/>
              </a:lnSpc>
              <a:buClr>
                <a:schemeClr val="accent5">
                  <a:lumMod val="50000"/>
                </a:schemeClr>
              </a:buClr>
              <a:buFont typeface="Wingdings" panose="05000000000000000000" pitchFamily="2" charset="2"/>
              <a:buChar char="q"/>
              <a:tabLst>
                <a:tab pos="469900" algn="l"/>
              </a:tabLst>
            </a:pPr>
            <a:r>
              <a:rPr lang="en-US" sz="1500" spc="5" dirty="0">
                <a:solidFill>
                  <a:schemeClr val="accent5">
                    <a:lumMod val="50000"/>
                  </a:schemeClr>
                </a:solidFill>
                <a:latin typeface="Verdana" panose="020B0604030504040204" pitchFamily="34" charset="0"/>
                <a:ea typeface="Verdana" panose="020B0604030504040204" pitchFamily="34" charset="0"/>
              </a:rPr>
              <a:t>The </a:t>
            </a:r>
            <a:r>
              <a:rPr lang="en-US" sz="1500" spc="40" dirty="0">
                <a:solidFill>
                  <a:schemeClr val="accent5">
                    <a:lumMod val="50000"/>
                  </a:schemeClr>
                </a:solidFill>
                <a:latin typeface="Verdana" panose="020B0604030504040204" pitchFamily="34" charset="0"/>
                <a:ea typeface="Verdana" panose="020B0604030504040204" pitchFamily="34" charset="0"/>
              </a:rPr>
              <a:t>top </a:t>
            </a:r>
            <a:r>
              <a:rPr lang="en-US" sz="1500" spc="5" dirty="0">
                <a:solidFill>
                  <a:schemeClr val="accent5">
                    <a:lumMod val="50000"/>
                  </a:schemeClr>
                </a:solidFill>
                <a:latin typeface="Verdana" panose="020B0604030504040204" pitchFamily="34" charset="0"/>
                <a:ea typeface="Verdana" panose="020B0604030504040204" pitchFamily="34" charset="0"/>
              </a:rPr>
              <a:t>categories </a:t>
            </a:r>
            <a:r>
              <a:rPr lang="en-US" sz="1500" spc="30" dirty="0">
                <a:solidFill>
                  <a:schemeClr val="accent5">
                    <a:lumMod val="50000"/>
                  </a:schemeClr>
                </a:solidFill>
                <a:latin typeface="Verdana" panose="020B0604030504040204" pitchFamily="34" charset="0"/>
                <a:ea typeface="Verdana" panose="020B0604030504040204" pitchFamily="34" charset="0"/>
              </a:rPr>
              <a:t>in  </a:t>
            </a:r>
            <a:r>
              <a:rPr lang="en-US" sz="1500" spc="60" dirty="0">
                <a:solidFill>
                  <a:schemeClr val="accent5">
                    <a:lumMod val="50000"/>
                  </a:schemeClr>
                </a:solidFill>
                <a:latin typeface="Verdana" panose="020B0604030504040204" pitchFamily="34" charset="0"/>
                <a:ea typeface="Verdana" panose="020B0604030504040204" pitchFamily="34" charset="0"/>
              </a:rPr>
              <a:t>which</a:t>
            </a:r>
            <a:r>
              <a:rPr lang="en-US" sz="1500" spc="-459" dirty="0">
                <a:solidFill>
                  <a:schemeClr val="accent5">
                    <a:lumMod val="50000"/>
                  </a:schemeClr>
                </a:solidFill>
                <a:latin typeface="Verdana" panose="020B0604030504040204" pitchFamily="34" charset="0"/>
                <a:ea typeface="Verdana" panose="020B0604030504040204" pitchFamily="34" charset="0"/>
              </a:rPr>
              <a:t> </a:t>
            </a:r>
            <a:r>
              <a:rPr lang="en-US" sz="1500" spc="10" dirty="0">
                <a:solidFill>
                  <a:schemeClr val="accent5">
                    <a:lumMod val="50000"/>
                  </a:schemeClr>
                </a:solidFill>
                <a:latin typeface="Verdana" panose="020B0604030504040204" pitchFamily="34" charset="0"/>
                <a:ea typeface="Verdana" panose="020B0604030504040204" pitchFamily="34" charset="0"/>
              </a:rPr>
              <a:t>these </a:t>
            </a:r>
            <a:r>
              <a:rPr lang="en-US" sz="1500" spc="30" dirty="0">
                <a:solidFill>
                  <a:schemeClr val="accent5">
                    <a:lumMod val="50000"/>
                  </a:schemeClr>
                </a:solidFill>
                <a:latin typeface="Verdana" panose="020B0604030504040204" pitchFamily="34" charset="0"/>
                <a:ea typeface="Verdana" panose="020B0604030504040204" pitchFamily="34" charset="0"/>
              </a:rPr>
              <a:t>apps </a:t>
            </a:r>
            <a:r>
              <a:rPr lang="en-US" sz="1500" spc="-25" dirty="0">
                <a:solidFill>
                  <a:schemeClr val="accent5">
                    <a:lumMod val="50000"/>
                  </a:schemeClr>
                </a:solidFill>
                <a:latin typeface="Verdana" panose="020B0604030504040204" pitchFamily="34" charset="0"/>
                <a:ea typeface="Verdana" panose="020B0604030504040204" pitchFamily="34" charset="0"/>
              </a:rPr>
              <a:t>fall </a:t>
            </a:r>
            <a:r>
              <a:rPr lang="en-US" sz="1500" spc="-30" dirty="0">
                <a:solidFill>
                  <a:schemeClr val="accent5">
                    <a:lumMod val="50000"/>
                  </a:schemeClr>
                </a:solidFill>
                <a:latin typeface="Verdana" panose="020B0604030504040204" pitchFamily="34" charset="0"/>
                <a:ea typeface="Verdana" panose="020B0604030504040204" pitchFamily="34" charset="0"/>
              </a:rPr>
              <a:t>are  </a:t>
            </a:r>
            <a:r>
              <a:rPr lang="en-US" sz="1500" b="1" spc="-120" dirty="0">
                <a:solidFill>
                  <a:schemeClr val="accent5">
                    <a:lumMod val="50000"/>
                  </a:schemeClr>
                </a:solidFill>
                <a:latin typeface="Verdana" panose="020B0604030504040204" pitchFamily="34" charset="0"/>
                <a:ea typeface="Verdana" panose="020B0604030504040204" pitchFamily="34" charset="0"/>
                <a:cs typeface="Verdana"/>
              </a:rPr>
              <a:t>Lifestyle</a:t>
            </a:r>
            <a:r>
              <a:rPr lang="en-US" sz="1500" spc="-120" dirty="0">
                <a:solidFill>
                  <a:schemeClr val="accent5">
                    <a:lumMod val="50000"/>
                  </a:schemeClr>
                </a:solidFill>
                <a:latin typeface="Verdana" panose="020B0604030504040204" pitchFamily="34" charset="0"/>
                <a:ea typeface="Verdana" panose="020B0604030504040204" pitchFamily="34" charset="0"/>
              </a:rPr>
              <a:t>(5), </a:t>
            </a:r>
            <a:r>
              <a:rPr lang="en-US" sz="1500" b="1" spc="-130" dirty="0">
                <a:solidFill>
                  <a:schemeClr val="accent5">
                    <a:lumMod val="50000"/>
                  </a:schemeClr>
                </a:solidFill>
                <a:latin typeface="Verdana" panose="020B0604030504040204" pitchFamily="34" charset="0"/>
                <a:ea typeface="Verdana" panose="020B0604030504040204" pitchFamily="34" charset="0"/>
                <a:cs typeface="Verdana"/>
              </a:rPr>
              <a:t>Family</a:t>
            </a:r>
            <a:r>
              <a:rPr lang="en-US" sz="1500" spc="-130" dirty="0">
                <a:solidFill>
                  <a:schemeClr val="accent5">
                    <a:lumMod val="50000"/>
                  </a:schemeClr>
                </a:solidFill>
                <a:latin typeface="Verdana" panose="020B0604030504040204" pitchFamily="34" charset="0"/>
                <a:ea typeface="Verdana" panose="020B0604030504040204" pitchFamily="34" charset="0"/>
              </a:rPr>
              <a:t>(5),  </a:t>
            </a:r>
            <a:r>
              <a:rPr lang="en-US" sz="1500" b="1"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500" b="1" spc="-114"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120" dirty="0">
                <a:solidFill>
                  <a:schemeClr val="accent5">
                    <a:lumMod val="50000"/>
                  </a:schemeClr>
                </a:solidFill>
                <a:latin typeface="Verdana" panose="020B0604030504040204" pitchFamily="34" charset="0"/>
                <a:ea typeface="Verdana" panose="020B0604030504040204" pitchFamily="34" charset="0"/>
                <a:cs typeface="Verdana"/>
              </a:rPr>
              <a:t>Game</a:t>
            </a:r>
            <a:r>
              <a:rPr lang="en-US" sz="1500" spc="-120" dirty="0">
                <a:solidFill>
                  <a:schemeClr val="accent5">
                    <a:lumMod val="50000"/>
                  </a:schemeClr>
                </a:solidFill>
                <a:latin typeface="Verdana" panose="020B0604030504040204" pitchFamily="34" charset="0"/>
                <a:ea typeface="Verdana" panose="020B0604030504040204" pitchFamily="34" charset="0"/>
              </a:rPr>
              <a:t>(4).</a:t>
            </a:r>
          </a:p>
          <a:p>
            <a:pPr marL="297815" marR="5080" indent="-28575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500" b="1" spc="-7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500" spc="-75"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b="1" spc="-395" dirty="0">
                <a:solidFill>
                  <a:schemeClr val="accent5">
                    <a:lumMod val="50000"/>
                  </a:schemeClr>
                </a:solidFill>
                <a:latin typeface="Verdana" panose="020B0604030504040204" pitchFamily="34" charset="0"/>
                <a:ea typeface="Verdana" panose="020B0604030504040204" pitchFamily="34" charset="0"/>
                <a:cs typeface="Verdana"/>
              </a:rPr>
              <a:t>I </a:t>
            </a:r>
            <a:r>
              <a:rPr lang="en-US" sz="1500" b="1" spc="-55" dirty="0">
                <a:solidFill>
                  <a:schemeClr val="accent5">
                    <a:lumMod val="50000"/>
                  </a:schemeClr>
                </a:solidFill>
                <a:latin typeface="Verdana" panose="020B0604030504040204" pitchFamily="34" charset="0"/>
                <a:ea typeface="Verdana" panose="020B0604030504040204" pitchFamily="34" charset="0"/>
                <a:cs typeface="Verdana"/>
              </a:rPr>
              <a:t>am </a:t>
            </a:r>
            <a:r>
              <a:rPr lang="en-US" sz="1500" b="1" spc="-105" dirty="0">
                <a:solidFill>
                  <a:schemeClr val="accent5">
                    <a:lumMod val="50000"/>
                  </a:schemeClr>
                </a:solidFill>
                <a:latin typeface="Verdana" panose="020B0604030504040204" pitchFamily="34" charset="0"/>
                <a:ea typeface="Verdana" panose="020B0604030504040204" pitchFamily="34" charset="0"/>
                <a:cs typeface="Verdana"/>
              </a:rPr>
              <a:t>rich</a:t>
            </a:r>
            <a:r>
              <a:rPr lang="en-US" sz="1500"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500" spc="50" dirty="0">
                <a:solidFill>
                  <a:schemeClr val="accent5">
                    <a:lumMod val="50000"/>
                  </a:schemeClr>
                </a:solidFill>
                <a:latin typeface="Verdana" panose="020B0604030504040204" pitchFamily="34" charset="0"/>
                <a:ea typeface="Verdana" panose="020B0604030504040204" pitchFamily="34" charset="0"/>
                <a:cs typeface="Verdana"/>
              </a:rPr>
              <a:t>and </a:t>
            </a:r>
            <a:r>
              <a:rPr lang="en-US" sz="1500" b="1" spc="-395" dirty="0">
                <a:solidFill>
                  <a:schemeClr val="accent5">
                    <a:lumMod val="50000"/>
                  </a:schemeClr>
                </a:solidFill>
                <a:latin typeface="Verdana" panose="020B0604030504040204" pitchFamily="34" charset="0"/>
                <a:ea typeface="Verdana" panose="020B0604030504040204" pitchFamily="34" charset="0"/>
                <a:cs typeface="Verdana"/>
              </a:rPr>
              <a:t>I </a:t>
            </a:r>
            <a:r>
              <a:rPr lang="en-US" sz="1500" b="1" spc="-55" dirty="0">
                <a:solidFill>
                  <a:schemeClr val="accent5">
                    <a:lumMod val="50000"/>
                  </a:schemeClr>
                </a:solidFill>
                <a:latin typeface="Verdana" panose="020B0604030504040204" pitchFamily="34" charset="0"/>
                <a:ea typeface="Verdana" panose="020B0604030504040204" pitchFamily="34" charset="0"/>
                <a:cs typeface="Verdana"/>
              </a:rPr>
              <a:t>am  </a:t>
            </a:r>
            <a:r>
              <a:rPr lang="en-US" sz="1500" b="1" spc="-65" dirty="0">
                <a:solidFill>
                  <a:schemeClr val="accent5">
                    <a:lumMod val="50000"/>
                  </a:schemeClr>
                </a:solidFill>
                <a:latin typeface="Verdana" panose="020B0604030504040204" pitchFamily="34" charset="0"/>
                <a:ea typeface="Verdana" panose="020B0604030504040204" pitchFamily="34" charset="0"/>
                <a:cs typeface="Verdana"/>
              </a:rPr>
              <a:t>rich </a:t>
            </a:r>
            <a:r>
              <a:rPr lang="en-US" sz="1500" b="1" spc="-55" dirty="0">
                <a:solidFill>
                  <a:schemeClr val="accent5">
                    <a:lumMod val="50000"/>
                  </a:schemeClr>
                </a:solidFill>
                <a:latin typeface="Verdana" panose="020B0604030504040204" pitchFamily="34" charset="0"/>
                <a:ea typeface="Verdana" panose="020B0604030504040204" pitchFamily="34" charset="0"/>
                <a:cs typeface="Verdana"/>
              </a:rPr>
              <a:t>premium </a:t>
            </a:r>
            <a:r>
              <a:rPr lang="en-US" sz="1500" spc="-30" dirty="0">
                <a:solidFill>
                  <a:schemeClr val="accent5">
                    <a:lumMod val="50000"/>
                  </a:schemeClr>
                </a:solidFill>
                <a:latin typeface="Verdana" panose="020B0604030504040204" pitchFamily="34" charset="0"/>
                <a:ea typeface="Verdana" panose="020B0604030504040204" pitchFamily="34" charset="0"/>
                <a:cs typeface="Verdana"/>
              </a:rPr>
              <a:t>are </a:t>
            </a:r>
            <a:r>
              <a:rPr lang="en-US" sz="1500" spc="35" dirty="0">
                <a:solidFill>
                  <a:schemeClr val="accent5">
                    <a:lumMod val="50000"/>
                  </a:schemeClr>
                </a:solidFill>
                <a:latin typeface="Verdana" panose="020B0604030504040204" pitchFamily="34" charset="0"/>
                <a:ea typeface="Verdana" panose="020B0604030504040204" pitchFamily="34" charset="0"/>
                <a:cs typeface="Verdana"/>
              </a:rPr>
              <a:t>the </a:t>
            </a:r>
            <a:r>
              <a:rPr lang="en-US" sz="1500" spc="40" dirty="0">
                <a:solidFill>
                  <a:schemeClr val="accent5">
                    <a:lumMod val="50000"/>
                  </a:schemeClr>
                </a:solidFill>
                <a:latin typeface="Verdana" panose="020B0604030504040204" pitchFamily="34" charset="0"/>
                <a:ea typeface="Verdana" panose="020B0604030504040204" pitchFamily="34" charset="0"/>
                <a:cs typeface="Verdana"/>
              </a:rPr>
              <a:t>top </a:t>
            </a:r>
            <a:r>
              <a:rPr lang="en-US" sz="1500" spc="35" dirty="0">
                <a:solidFill>
                  <a:schemeClr val="accent5">
                    <a:lumMod val="50000"/>
                  </a:schemeClr>
                </a:solidFill>
                <a:latin typeface="Verdana" panose="020B0604030504040204" pitchFamily="34" charset="0"/>
                <a:ea typeface="Verdana" panose="020B0604030504040204" pitchFamily="34" charset="0"/>
                <a:cs typeface="Verdana"/>
              </a:rPr>
              <a:t>paid  </a:t>
            </a:r>
            <a:r>
              <a:rPr lang="en-US" sz="1500" spc="30" dirty="0">
                <a:solidFill>
                  <a:schemeClr val="accent5">
                    <a:lumMod val="50000"/>
                  </a:schemeClr>
                </a:solidFill>
                <a:latin typeface="Verdana" panose="020B0604030504040204" pitchFamily="34" charset="0"/>
                <a:ea typeface="Verdana" panose="020B0604030504040204" pitchFamily="34" charset="0"/>
                <a:cs typeface="Verdana"/>
              </a:rPr>
              <a:t>apps </a:t>
            </a:r>
            <a:r>
              <a:rPr lang="en-US" sz="1500" spc="25" dirty="0">
                <a:solidFill>
                  <a:schemeClr val="accent5">
                    <a:lumMod val="50000"/>
                  </a:schemeClr>
                </a:solidFill>
                <a:latin typeface="Verdana" panose="020B0604030504040204" pitchFamily="34" charset="0"/>
                <a:ea typeface="Verdana" panose="020B0604030504040204" pitchFamily="34" charset="0"/>
                <a:cs typeface="Verdana"/>
              </a:rPr>
              <a:t>based </a:t>
            </a:r>
            <a:r>
              <a:rPr lang="en-US" sz="1500" spc="55" dirty="0">
                <a:solidFill>
                  <a:schemeClr val="accent5">
                    <a:lumMod val="50000"/>
                  </a:schemeClr>
                </a:solidFill>
                <a:latin typeface="Verdana" panose="020B0604030504040204" pitchFamily="34" charset="0"/>
                <a:ea typeface="Verdana" panose="020B0604030504040204" pitchFamily="34" charset="0"/>
                <a:cs typeface="Verdana"/>
              </a:rPr>
              <a:t>on </a:t>
            </a:r>
            <a:r>
              <a:rPr lang="en-US" sz="1500" spc="-5" dirty="0">
                <a:solidFill>
                  <a:schemeClr val="accent5">
                    <a:lumMod val="50000"/>
                  </a:schemeClr>
                </a:solidFill>
                <a:latin typeface="Verdana" panose="020B0604030504040204" pitchFamily="34" charset="0"/>
                <a:ea typeface="Verdana" panose="020B0604030504040204" pitchFamily="34" charset="0"/>
                <a:cs typeface="Verdana"/>
              </a:rPr>
              <a:t>revenue  generated.</a:t>
            </a:r>
            <a:endParaRPr lang="en-US" sz="1500" dirty="0">
              <a:solidFill>
                <a:schemeClr val="accent5">
                  <a:lumMod val="50000"/>
                </a:schemeClr>
              </a:solidFill>
              <a:latin typeface="Verdana" panose="020B0604030504040204" pitchFamily="34" charset="0"/>
              <a:ea typeface="Verdana" panose="020B0604030504040204" pitchFamily="34" charset="0"/>
              <a:cs typeface="Verdana"/>
            </a:endParaRPr>
          </a:p>
          <a:p>
            <a:pPr marL="12065" marR="14604" algn="just">
              <a:lnSpc>
                <a:spcPct val="114999"/>
              </a:lnSpc>
              <a:buClr>
                <a:schemeClr val="accent5">
                  <a:lumMod val="50000"/>
                </a:schemeClr>
              </a:buClr>
              <a:tabLst>
                <a:tab pos="469900" algn="l"/>
              </a:tabLst>
            </a:pPr>
            <a:endParaRPr lang="en-US" sz="1500" dirty="0">
              <a:solidFill>
                <a:schemeClr val="accent5">
                  <a:lumMod val="50000"/>
                </a:schemeClr>
              </a:solidFill>
              <a:latin typeface="Verdana" panose="020B0604030504040204" pitchFamily="34" charset="0"/>
              <a:ea typeface="Verdana" panose="020B0604030504040204" pitchFamily="34" charset="0"/>
              <a:cs typeface="Verdana"/>
            </a:endParaRPr>
          </a:p>
          <a:p>
            <a:pPr marL="469265" marR="20320" indent="-457200" algn="just">
              <a:lnSpc>
                <a:spcPct val="114999"/>
              </a:lnSpc>
              <a:buFont typeface="AoyagiKouzanFontT"/>
              <a:buChar char="❏"/>
              <a:tabLst>
                <a:tab pos="469900" algn="l"/>
              </a:tabLst>
            </a:pPr>
            <a:endParaRPr lang="en-US" sz="1500" spc="-120" dirty="0">
              <a:latin typeface="Verdana" panose="020B0604030504040204" pitchFamily="34" charset="0"/>
              <a:ea typeface="Verdana" panose="020B0604030504040204" pitchFamily="34" charset="0"/>
            </a:endParaRPr>
          </a:p>
        </p:txBody>
      </p:sp>
      <p:sp>
        <p:nvSpPr>
          <p:cNvPr id="11" name="object 7">
            <a:extLst>
              <a:ext uri="{FF2B5EF4-FFF2-40B4-BE49-F238E27FC236}">
                <a16:creationId xmlns="" xmlns:a16="http://schemas.microsoft.com/office/drawing/2014/main" id="{609A59B4-341A-57CF-AD7E-7A1C3E151FBD}"/>
              </a:ext>
            </a:extLst>
          </p:cNvPr>
          <p:cNvSpPr/>
          <p:nvPr/>
        </p:nvSpPr>
        <p:spPr>
          <a:xfrm>
            <a:off x="144379" y="926773"/>
            <a:ext cx="3415943" cy="395831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2" name="AutoShape 2">
            <a:extLst>
              <a:ext uri="{FF2B5EF4-FFF2-40B4-BE49-F238E27FC236}">
                <a16:creationId xmlns="" xmlns:a16="http://schemas.microsoft.com/office/drawing/2014/main" id="{B5147EBE-D80C-338F-30F7-2FA5A589F1D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 xmlns:a16="http://schemas.microsoft.com/office/drawing/2014/main" id="{461E01B7-AFE4-2220-34C2-0B77AC9232A7}"/>
              </a:ext>
            </a:extLst>
          </p:cNvPr>
          <p:cNvPicPr>
            <a:picLocks noChangeAspect="1"/>
          </p:cNvPicPr>
          <p:nvPr/>
        </p:nvPicPr>
        <p:blipFill>
          <a:blip r:embed="rId3"/>
          <a:stretch>
            <a:fillRect/>
          </a:stretch>
        </p:blipFill>
        <p:spPr>
          <a:xfrm>
            <a:off x="4219478" y="926773"/>
            <a:ext cx="4267200" cy="2542445"/>
          </a:xfrm>
          <a:prstGeom prst="rect">
            <a:avLst/>
          </a:prstGeom>
        </p:spPr>
      </p:pic>
    </p:spTree>
    <p:extLst>
      <p:ext uri="{BB962C8B-B14F-4D97-AF65-F5344CB8AC3E}">
        <p14:creationId xmlns:p14="http://schemas.microsoft.com/office/powerpoint/2010/main" val="4165894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7526234" cy="467670"/>
          </a:xfrm>
          <a:prstGeom prst="rect">
            <a:avLst/>
          </a:prstGeom>
          <a:noFill/>
          <a:ln>
            <a:noFill/>
          </a:ln>
        </p:spPr>
        <p:txBody>
          <a:bodyPr spcFirstLastPara="1" wrap="square" lIns="91425" tIns="45700" rIns="91425" bIns="45700" anchor="t" anchorCtr="0">
            <a:noAutofit/>
          </a:bodyPr>
          <a:lstStyle/>
          <a:p>
            <a:pPr lvl="0">
              <a:buClr>
                <a:schemeClr val="dk1"/>
              </a:buClr>
              <a:buSzPts val="1800"/>
            </a:pPr>
            <a:r>
              <a:rPr lang="en-US" sz="2400" b="1" dirty="0">
                <a:solidFill>
                  <a:schemeClr val="tx1"/>
                </a:solidFill>
                <a:cs typeface="Old Standard TT"/>
              </a:rPr>
              <a:t>WHY ANALYZE THE GOOGLE</a:t>
            </a:r>
            <a:r>
              <a:rPr lang="en-US" sz="2400" b="1" spc="-135" dirty="0">
                <a:solidFill>
                  <a:schemeClr val="tx1"/>
                </a:solidFill>
                <a:cs typeface="Old Standard TT"/>
              </a:rPr>
              <a:t>  </a:t>
            </a:r>
            <a:r>
              <a:rPr lang="en-US" sz="2400" b="1" dirty="0">
                <a:solidFill>
                  <a:schemeClr val="tx1"/>
                </a:solidFill>
                <a:cs typeface="Old Standard TT"/>
              </a:rPr>
              <a:t>PLAY  </a:t>
            </a:r>
            <a:r>
              <a:rPr lang="en-US" sz="2400" b="1" spc="-5" dirty="0">
                <a:solidFill>
                  <a:schemeClr val="tx1"/>
                </a:solidFill>
                <a:cs typeface="Old Standard TT"/>
              </a:rPr>
              <a:t>STORE?</a:t>
            </a:r>
            <a:endParaRPr sz="2400" dirty="0"/>
          </a:p>
        </p:txBody>
      </p:sp>
      <p:pic>
        <p:nvPicPr>
          <p:cNvPr id="6" name="Picture 5" hidden="1">
            <a:extLst>
              <a:ext uri="{FF2B5EF4-FFF2-40B4-BE49-F238E27FC236}">
                <a16:creationId xmlns=""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1712270" y="1719979"/>
            <a:ext cx="4210136" cy="428206"/>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endParaRPr lang="en-US" sz="1600" b="0" strike="noStrike" spc="-1" dirty="0" smtClean="0">
              <a:solidFill>
                <a:schemeClr val="accent5">
                  <a:lumMod val="50000"/>
                </a:schemeClr>
              </a:solidFill>
              <a:latin typeface="Verdana" panose="020B0604030504040204" pitchFamily="34" charset="0"/>
              <a:ea typeface="Verdana" panose="020B0604030504040204" pitchFamily="34" charset="0"/>
            </a:endParaRPr>
          </a:p>
          <a:p>
            <a:pPr marL="144000" algn="just">
              <a:lnSpc>
                <a:spcPct val="100000"/>
              </a:lnSpc>
              <a:buClr>
                <a:srgbClr val="000000"/>
              </a:buClr>
            </a:pPr>
            <a:endParaRPr lang="en-US" sz="1600"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z="1600"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 xmlns:a16="http://schemas.microsoft.com/office/drawing/2014/main" id="{26488315-CA70-D11C-3D79-7B19ABB9E130}"/>
              </a:ext>
            </a:extLst>
          </p:cNvPr>
          <p:cNvGrpSpPr/>
          <p:nvPr/>
        </p:nvGrpSpPr>
        <p:grpSpPr>
          <a:xfrm>
            <a:off x="307975" y="79899"/>
            <a:ext cx="599671" cy="583288"/>
            <a:chOff x="478536" y="263652"/>
            <a:chExt cx="809625" cy="809625"/>
          </a:xfrm>
        </p:grpSpPr>
        <p:sp>
          <p:nvSpPr>
            <p:cNvPr id="8" name="object 12">
              <a:extLst>
                <a:ext uri="{FF2B5EF4-FFF2-40B4-BE49-F238E27FC236}">
                  <a16:creationId xmlns=""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2" name="AutoShape 2" descr="Google's improvements to Google Play: A preliminary review – The Platform  Law Blog"/>
          <p:cNvSpPr>
            <a:spLocks noChangeAspect="1" noChangeArrowheads="1"/>
          </p:cNvSpPr>
          <p:nvPr/>
        </p:nvSpPr>
        <p:spPr bwMode="auto">
          <a:xfrm>
            <a:off x="3142315" y="26813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Google's improvements to Google Play: A preliminary review – The Platform  Law Blog"/>
          <p:cNvSpPr>
            <a:spLocks noChangeAspect="1" noChangeArrowheads="1"/>
          </p:cNvSpPr>
          <p:nvPr/>
        </p:nvSpPr>
        <p:spPr bwMode="auto">
          <a:xfrm>
            <a:off x="307975" y="7937"/>
            <a:ext cx="295707"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A trophy with the Google Play Arrow Logo in its 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334" y="1810056"/>
            <a:ext cx="5763392" cy="32447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7975" y="1150396"/>
            <a:ext cx="8241221" cy="523220"/>
          </a:xfrm>
          <a:prstGeom prst="rect">
            <a:avLst/>
          </a:prstGeom>
          <a:noFill/>
          <a:ln>
            <a:solidFill>
              <a:schemeClr val="tx1">
                <a:lumMod val="60000"/>
                <a:lumOff val="40000"/>
              </a:schemeClr>
            </a:solidFill>
          </a:ln>
        </p:spPr>
        <p:txBody>
          <a:bodyPr wrap="square" rtlCol="0">
            <a:spAutoFit/>
          </a:bodyPr>
          <a:lstStyle/>
          <a:p>
            <a:r>
              <a:rPr lang="en-US"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 The Play Store apps data has enormous potential to drive app-making businesses to success</a:t>
            </a:r>
            <a:r>
              <a:rPr lang="en-US" spc="-1" dirty="0" smtClean="0">
                <a:solidFill>
                  <a:schemeClr val="accent5">
                    <a:lumMod val="50000"/>
                  </a:schemeClr>
                </a:solidFill>
                <a:latin typeface="Verdana" panose="020B0604030504040204" pitchFamily="34" charset="0"/>
                <a:ea typeface="Verdana" panose="020B0604030504040204" pitchFamily="34" charset="0"/>
              </a:rPr>
              <a:t>.</a:t>
            </a:r>
            <a:endParaRPr lang="en-US" spc="-1" dirty="0">
              <a:solidFill>
                <a:schemeClr val="accent5">
                  <a:lumMod val="50000"/>
                </a:schemeClr>
              </a:solidFill>
              <a:latin typeface="Verdana" panose="020B0604030504040204" pitchFamily="34" charset="0"/>
              <a:ea typeface="Verdana" panose="020B060403050404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A87D548D-3F24-30D8-E857-226D66889247}"/>
              </a:ext>
            </a:extLst>
          </p:cNvPr>
          <p:cNvSpPr txBox="1"/>
          <p:nvPr/>
        </p:nvSpPr>
        <p:spPr>
          <a:xfrm>
            <a:off x="1183973" y="119195"/>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 xmlns:a16="http://schemas.microsoft.com/office/drawing/2014/main" id="{58DBBEF9-E953-6AD5-F1B5-1778316D1218}"/>
              </a:ext>
            </a:extLst>
          </p:cNvPr>
          <p:cNvSpPr/>
          <p:nvPr/>
        </p:nvSpPr>
        <p:spPr>
          <a:xfrm>
            <a:off x="670715" y="129542"/>
            <a:ext cx="513258" cy="506273"/>
          </a:xfrm>
          <a:prstGeom prst="rect">
            <a:avLst/>
          </a:prstGeom>
          <a:blipFill>
            <a:blip r:embed="rId2" cstate="print"/>
            <a:stretch>
              <a:fillRect/>
            </a:stretch>
          </a:blipFill>
          <a:ln>
            <a:noFill/>
          </a:ln>
        </p:spPr>
        <p:txBody>
          <a:bodyPr wrap="square" lIns="0" tIns="0" rIns="0" bIns="0" rtlCol="0"/>
          <a:lstStyle/>
          <a:p>
            <a:endParaRPr dirty="0"/>
          </a:p>
        </p:txBody>
      </p:sp>
      <mc:AlternateContent xmlns:mc="http://schemas.openxmlformats.org/markup-compatibility/2006">
        <mc:Choice xmlns="" xmlns:aink="http://schemas.microsoft.com/office/drawing/2016/ink" xmlns:p14="http://schemas.microsoft.com/office/powerpoint/2010/main"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p:pic>
            <p:nvPicPr>
              <p:cNvPr id="10" name="Ink 9">
                <a:extLst>
                  <a:ext uri="{FF2B5EF4-FFF2-40B4-BE49-F238E27FC236}">
                    <a16:creationId xmlns:p14="http://schemas.microsoft.com/office/powerpoint/2010/main" xmlns:aink="http://schemas.microsoft.com/office/drawing/2016/ink" xmlns=""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mc:Choice xmlns="" xmlns:aink="http://schemas.microsoft.com/office/drawing/2016/ink" xmlns:p14="http://schemas.microsoft.com/office/powerpoint/2010/main"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p:pic>
            <p:nvPicPr>
              <p:cNvPr id="11" name="Ink 10">
                <a:extLst>
                  <a:ext uri="{FF2B5EF4-FFF2-40B4-BE49-F238E27FC236}">
                    <a16:creationId xmlns:p14="http://schemas.microsoft.com/office/powerpoint/2010/main" xmlns:aink="http://schemas.microsoft.com/office/drawing/2016/ink" xmlns=""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3" name="Speech Bubble: Rectangle with Corners Rounded 2">
            <a:extLst>
              <a:ext uri="{FF2B5EF4-FFF2-40B4-BE49-F238E27FC236}">
                <a16:creationId xmlns="" xmlns:a16="http://schemas.microsoft.com/office/drawing/2014/main" id="{21503574-3514-4BD5-A3E5-50F7DF0B8EBD}"/>
              </a:ext>
            </a:extLst>
          </p:cNvPr>
          <p:cNvSpPr/>
          <p:nvPr/>
        </p:nvSpPr>
        <p:spPr>
          <a:xfrm>
            <a:off x="5560907" y="2882611"/>
            <a:ext cx="45719" cy="4571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50" name="Picture 6">
            <a:extLst>
              <a:ext uri="{FF2B5EF4-FFF2-40B4-BE49-F238E27FC236}">
                <a16:creationId xmlns="" xmlns:a16="http://schemas.microsoft.com/office/drawing/2014/main" id="{140D0C5F-BA98-8AE0-410D-F47F8111E2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07" y="652935"/>
            <a:ext cx="8500143" cy="419392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 xmlns:a16="http://schemas.microsoft.com/office/drawing/2014/main" id="{2E10494C-65E9-2C31-4855-51A954EAB6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2507" y="108112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Process 1"/>
          <p:cNvSpPr/>
          <p:nvPr/>
        </p:nvSpPr>
        <p:spPr>
          <a:xfrm>
            <a:off x="6923074" y="1007950"/>
            <a:ext cx="1594963" cy="2566748"/>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800" b="1" dirty="0">
                <a:solidFill>
                  <a:srgbClr val="C00000"/>
                </a:solidFill>
                <a:ea typeface="Verdana" panose="020B0604030504040204" pitchFamily="34" charset="0"/>
              </a:rPr>
              <a:t>Summary</a:t>
            </a:r>
            <a:r>
              <a:rPr lang="en-US" b="1" dirty="0">
                <a:solidFill>
                  <a:srgbClr val="C00000"/>
                </a:solidFill>
                <a:latin typeface="Verdana" panose="020B0604030504040204" pitchFamily="34" charset="0"/>
                <a:ea typeface="Verdana" panose="020B0604030504040204" pitchFamily="34" charset="0"/>
              </a:rPr>
              <a:t>:</a:t>
            </a:r>
            <a:r>
              <a:rPr lang="en-US" dirty="0">
                <a:solidFill>
                  <a:srgbClr val="C00000"/>
                </a:solidFill>
                <a:latin typeface="Verdana" panose="020B0604030504040204" pitchFamily="34" charset="0"/>
                <a:ea typeface="Verdana" panose="020B0604030504040204" pitchFamily="34" charset="0"/>
              </a:rPr>
              <a:t> </a:t>
            </a:r>
          </a:p>
          <a:p>
            <a:r>
              <a:rPr lang="en-US" dirty="0">
                <a:solidFill>
                  <a:srgbClr val="121930"/>
                </a:solidFill>
                <a:latin typeface="Verdana" panose="020B0604030504040204" pitchFamily="34" charset="0"/>
                <a:ea typeface="Verdana" panose="020B0604030504040204" pitchFamily="34" charset="0"/>
              </a:rPr>
              <a:t>This Distribution Plot shows that sizes of </a:t>
            </a:r>
          </a:p>
          <a:p>
            <a:r>
              <a:rPr lang="en-US" dirty="0">
                <a:solidFill>
                  <a:srgbClr val="121930"/>
                </a:solidFill>
                <a:latin typeface="Verdana" panose="020B0604030504040204" pitchFamily="34" charset="0"/>
                <a:ea typeface="Verdana" panose="020B0604030504040204" pitchFamily="34" charset="0"/>
              </a:rPr>
              <a:t>most of the apps in </a:t>
            </a:r>
            <a:r>
              <a:rPr lang="en-US" dirty="0" err="1" smtClean="0">
                <a:solidFill>
                  <a:srgbClr val="121930"/>
                </a:solidFill>
                <a:latin typeface="Verdana" panose="020B0604030504040204" pitchFamily="34" charset="0"/>
                <a:ea typeface="Verdana" panose="020B0604030504040204" pitchFamily="34" charset="0"/>
              </a:rPr>
              <a:t>PlayStore</a:t>
            </a:r>
            <a:r>
              <a:rPr lang="en-US" dirty="0" smtClean="0">
                <a:solidFill>
                  <a:srgbClr val="121930"/>
                </a:solidFill>
                <a:latin typeface="Verdana" panose="020B0604030504040204" pitchFamily="34" charset="0"/>
                <a:ea typeface="Verdana" panose="020B0604030504040204" pitchFamily="34" charset="0"/>
              </a:rPr>
              <a:t> </a:t>
            </a:r>
            <a:r>
              <a:rPr lang="en-US" dirty="0">
                <a:solidFill>
                  <a:srgbClr val="121930"/>
                </a:solidFill>
                <a:latin typeface="Verdana" panose="020B0604030504040204" pitchFamily="34" charset="0"/>
                <a:ea typeface="Verdana" panose="020B0604030504040204" pitchFamily="34" charset="0"/>
              </a:rPr>
              <a:t>are between 0kb to 20000kb.</a:t>
            </a: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p>
        </p:txBody>
      </p:sp>
      <p:sp>
        <p:nvSpPr>
          <p:cNvPr id="7" name="object 13">
            <a:extLst>
              <a:ext uri="{FF2B5EF4-FFF2-40B4-BE49-F238E27FC236}">
                <a16:creationId xmlns="" xmlns:a16="http://schemas.microsoft.com/office/drawing/2014/main" id="{96BF6E99-AA58-DD92-8A77-DD4FD05B1CB3}"/>
              </a:ext>
            </a:extLst>
          </p:cNvPr>
          <p:cNvSpPr/>
          <p:nvPr/>
        </p:nvSpPr>
        <p:spPr>
          <a:xfrm>
            <a:off x="410356" y="173889"/>
            <a:ext cx="513258" cy="506273"/>
          </a:xfrm>
          <a:prstGeom prst="rect">
            <a:avLst/>
          </a:prstGeom>
          <a:blipFill>
            <a:blip r:embed="rId2" cstate="print"/>
            <a:stretch>
              <a:fillRect/>
            </a:stretch>
          </a:blipFill>
        </p:spPr>
        <p:txBody>
          <a:bodyPr wrap="square" lIns="0" tIns="0" rIns="0" bIns="0" rtlCol="0"/>
          <a:lstStyle/>
          <a:p>
            <a:endParaRPr/>
          </a:p>
        </p:txBody>
      </p:sp>
      <p:pic>
        <p:nvPicPr>
          <p:cNvPr id="5124" name="Picture 4">
            <a:extLst>
              <a:ext uri="{FF2B5EF4-FFF2-40B4-BE49-F238E27FC236}">
                <a16:creationId xmlns="" xmlns:a16="http://schemas.microsoft.com/office/drawing/2014/main" id="{D65BD21F-27FF-4440-0BAC-952B32A15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11" y="806025"/>
            <a:ext cx="6654622" cy="416358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 xmlns:a16="http://schemas.microsoft.com/office/drawing/2014/main" id="{8762B8EE-24D2-B79D-EDF7-33A79AC40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506" y="806025"/>
            <a:ext cx="2626890" cy="19439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20BDCA3D-0C9D-5891-4864-E83DA8B3A4FD}"/>
              </a:ext>
            </a:extLst>
          </p:cNvPr>
          <p:cNvSpPr txBox="1"/>
          <p:nvPr/>
        </p:nvSpPr>
        <p:spPr>
          <a:xfrm>
            <a:off x="7261013" y="3562340"/>
            <a:ext cx="1882987" cy="307777"/>
          </a:xfrm>
          <a:prstGeom prst="rect">
            <a:avLst/>
          </a:prstGeom>
          <a:noFill/>
        </p:spPr>
        <p:txBody>
          <a:bodyPr wrap="square" rtlCol="0">
            <a:spAutoFit/>
          </a:bodyPr>
          <a:lstStyle/>
          <a:p>
            <a:r>
              <a:rPr lang="en-US" b="0" i="0" dirty="0" smtClean="0">
                <a:solidFill>
                  <a:srgbClr val="212121"/>
                </a:solidFill>
                <a:effectLst/>
                <a:latin typeface="Roboto" panose="02000000000000000000" pitchFamily="2" charset="0"/>
              </a:rPr>
              <a:t>.</a:t>
            </a:r>
            <a:endParaRPr lang="en-IN" dirty="0"/>
          </a:p>
        </p:txBody>
      </p:sp>
      <p:sp>
        <p:nvSpPr>
          <p:cNvPr id="3" name="Rectangle 2"/>
          <p:cNvSpPr/>
          <p:nvPr/>
        </p:nvSpPr>
        <p:spPr>
          <a:xfrm>
            <a:off x="7043040" y="3064212"/>
            <a:ext cx="1906407" cy="175097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rgbClr val="212121"/>
                </a:solidFill>
                <a:latin typeface="Verdana" panose="020B0604030504040204" pitchFamily="34" charset="0"/>
                <a:ea typeface="Verdana" panose="020B0604030504040204" pitchFamily="34" charset="0"/>
              </a:rPr>
              <a:t>Android version </a:t>
            </a:r>
            <a:r>
              <a:rPr lang="en-US" dirty="0">
                <a:solidFill>
                  <a:srgbClr val="212121"/>
                </a:solidFill>
                <a:latin typeface="Verdana" panose="020B0604030504040204" pitchFamily="34" charset="0"/>
                <a:ea typeface="Verdana" panose="020B0604030504040204" pitchFamily="34" charset="0"/>
              </a:rPr>
              <a:t>4.0 and </a:t>
            </a:r>
            <a:r>
              <a:rPr lang="en-US" dirty="0" smtClean="0">
                <a:solidFill>
                  <a:srgbClr val="212121"/>
                </a:solidFill>
                <a:latin typeface="Verdana" panose="020B0604030504040204" pitchFamily="34" charset="0"/>
                <a:ea typeface="Verdana" panose="020B0604030504040204" pitchFamily="34" charset="0"/>
              </a:rPr>
              <a:t>above </a:t>
            </a:r>
            <a:r>
              <a:rPr lang="en-US" dirty="0">
                <a:solidFill>
                  <a:srgbClr val="212121"/>
                </a:solidFill>
                <a:latin typeface="Verdana" panose="020B0604030504040204" pitchFamily="34" charset="0"/>
                <a:ea typeface="Verdana" panose="020B0604030504040204" pitchFamily="34" charset="0"/>
              </a:rPr>
              <a:t>supported apps is very higher and more than 60% of total app support</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903364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 xmlns:a16="http://schemas.microsoft.com/office/drawing/2014/main" id="{2E199607-C8A7-0C09-7EDA-A3A8DA644316}"/>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4">
            <a:extLst>
              <a:ext uri="{FF2B5EF4-FFF2-40B4-BE49-F238E27FC236}">
                <a16:creationId xmlns="" xmlns:a16="http://schemas.microsoft.com/office/drawing/2014/main" id="{AADB120C-D89D-E9E5-5D76-900A02B1352D}"/>
              </a:ext>
            </a:extLst>
          </p:cNvPr>
          <p:cNvSpPr txBox="1"/>
          <p:nvPr/>
        </p:nvSpPr>
        <p:spPr>
          <a:xfrm>
            <a:off x="5710150" y="2129311"/>
            <a:ext cx="3108960" cy="2230098"/>
          </a:xfrm>
          <a:prstGeom prst="rect">
            <a:avLst/>
          </a:prstGeom>
          <a:ln w="12700">
            <a:solidFill>
              <a:srgbClr val="CC0000"/>
            </a:solidFill>
          </a:ln>
        </p:spPr>
        <p:txBody>
          <a:bodyPr vert="horz" wrap="square" lIns="0" tIns="6350" rIns="0" bIns="0" rtlCol="0">
            <a:spAutoFit/>
          </a:bodyPr>
          <a:lstStyle/>
          <a:p>
            <a:pPr marL="91440" marR="84455" algn="just">
              <a:lnSpc>
                <a:spcPct val="100000"/>
              </a:lnSpc>
            </a:pPr>
            <a:r>
              <a:rPr sz="1600" spc="-5" dirty="0" smtClean="0">
                <a:solidFill>
                  <a:srgbClr val="124F5C"/>
                </a:solidFill>
                <a:latin typeface="Verdana" panose="020B0604030504040204" pitchFamily="34" charset="0"/>
                <a:ea typeface="Verdana" panose="020B0604030504040204" pitchFamily="34" charset="0"/>
                <a:cs typeface="Arial MT"/>
              </a:rPr>
              <a:t>The</a:t>
            </a:r>
            <a:r>
              <a:rPr sz="1600" dirty="0" smtClean="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number</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of</a:t>
            </a:r>
            <a:r>
              <a:rPr sz="1600" dirty="0">
                <a:solidFill>
                  <a:srgbClr val="124F5C"/>
                </a:solidFill>
                <a:latin typeface="Verdana" panose="020B0604030504040204" pitchFamily="34" charset="0"/>
                <a:ea typeface="Verdana" panose="020B0604030504040204" pitchFamily="34" charset="0"/>
                <a:cs typeface="Arial MT"/>
              </a:rPr>
              <a:t> </a:t>
            </a:r>
            <a:r>
              <a:rPr sz="1600" b="1" spc="-5" dirty="0">
                <a:solidFill>
                  <a:srgbClr val="124F5C"/>
                </a:solidFill>
                <a:latin typeface="Verdana" panose="020B0604030504040204" pitchFamily="34" charset="0"/>
                <a:ea typeface="Verdana" panose="020B0604030504040204" pitchFamily="34" charset="0"/>
              </a:rPr>
              <a:t>Unique</a:t>
            </a:r>
            <a:r>
              <a:rPr sz="1600" b="1" dirty="0">
                <a:solidFill>
                  <a:srgbClr val="124F5C"/>
                </a:solidFill>
                <a:latin typeface="Verdana" panose="020B0604030504040204" pitchFamily="34" charset="0"/>
                <a:ea typeface="Verdana" panose="020B0604030504040204" pitchFamily="34" charset="0"/>
              </a:rPr>
              <a:t> </a:t>
            </a:r>
            <a:r>
              <a:rPr sz="1600" spc="-5" dirty="0" smtClean="0">
                <a:solidFill>
                  <a:srgbClr val="124F5C"/>
                </a:solidFill>
                <a:latin typeface="Verdana" panose="020B0604030504040204" pitchFamily="34" charset="0"/>
                <a:ea typeface="Verdana" panose="020B0604030504040204" pitchFamily="34" charset="0"/>
                <a:cs typeface="Arial MT"/>
              </a:rPr>
              <a:t>Apps</a:t>
            </a:r>
            <a:r>
              <a:rPr sz="1600" dirty="0" smtClean="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from</a:t>
            </a:r>
            <a:r>
              <a:rPr sz="1600" dirty="0">
                <a:solidFill>
                  <a:srgbClr val="124F5C"/>
                </a:solidFill>
                <a:latin typeface="Verdana" panose="020B0604030504040204" pitchFamily="34" charset="0"/>
                <a:ea typeface="Verdana" panose="020B0604030504040204" pitchFamily="34" charset="0"/>
                <a:cs typeface="Arial MT"/>
              </a:rPr>
              <a:t> </a:t>
            </a:r>
            <a:r>
              <a:rPr sz="1600" spc="-5" dirty="0" smtClean="0">
                <a:solidFill>
                  <a:srgbClr val="124F5C"/>
                </a:solidFill>
                <a:latin typeface="Verdana" panose="020B0604030504040204" pitchFamily="34" charset="0"/>
                <a:ea typeface="Verdana" panose="020B0604030504040204" pitchFamily="34" charset="0"/>
                <a:cs typeface="Arial MT"/>
              </a:rPr>
              <a:t>Play</a:t>
            </a:r>
            <a:r>
              <a:rPr lang="en-US" sz="1600" spc="-5" dirty="0" smtClean="0">
                <a:solidFill>
                  <a:srgbClr val="124F5C"/>
                </a:solidFill>
                <a:latin typeface="Verdana" panose="020B0604030504040204" pitchFamily="34" charset="0"/>
                <a:ea typeface="Verdana" panose="020B0604030504040204" pitchFamily="34" charset="0"/>
                <a:cs typeface="Arial MT"/>
              </a:rPr>
              <a:t> </a:t>
            </a:r>
            <a:r>
              <a:rPr sz="1600" dirty="0" smtClean="0">
                <a:solidFill>
                  <a:srgbClr val="124F5C"/>
                </a:solidFill>
                <a:latin typeface="Verdana" panose="020B0604030504040204" pitchFamily="34" charset="0"/>
                <a:ea typeface="Verdana" panose="020B0604030504040204" pitchFamily="34" charset="0"/>
                <a:cs typeface="Arial MT"/>
              </a:rPr>
              <a:t>store</a:t>
            </a:r>
            <a:r>
              <a:rPr sz="1600" spc="5" dirty="0" smtClean="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and</a:t>
            </a:r>
            <a:r>
              <a:rPr sz="1600" spc="434" dirty="0">
                <a:solidFill>
                  <a:srgbClr val="124F5C"/>
                </a:solidFill>
                <a:latin typeface="Verdana" panose="020B0604030504040204" pitchFamily="34" charset="0"/>
                <a:ea typeface="Verdana" panose="020B0604030504040204" pitchFamily="34" charset="0"/>
                <a:cs typeface="Arial MT"/>
              </a:rPr>
              <a:t> </a:t>
            </a:r>
            <a:r>
              <a:rPr sz="1600" dirty="0" smtClean="0">
                <a:solidFill>
                  <a:srgbClr val="124F5C"/>
                </a:solidFill>
                <a:latin typeface="Verdana" panose="020B0604030504040204" pitchFamily="34" charset="0"/>
                <a:ea typeface="Verdana" panose="020B0604030504040204" pitchFamily="34" charset="0"/>
                <a:cs typeface="Arial MT"/>
              </a:rPr>
              <a:t>User</a:t>
            </a:r>
            <a:r>
              <a:rPr lang="en-US" sz="1600" dirty="0" smtClean="0">
                <a:solidFill>
                  <a:srgbClr val="124F5C"/>
                </a:solidFill>
                <a:latin typeface="Verdana" panose="020B0604030504040204" pitchFamily="34" charset="0"/>
                <a:ea typeface="Verdana" panose="020B0604030504040204" pitchFamily="34" charset="0"/>
                <a:cs typeface="Arial MT"/>
              </a:rPr>
              <a:t> </a:t>
            </a:r>
            <a:r>
              <a:rPr sz="1600" spc="-5" dirty="0" smtClean="0">
                <a:solidFill>
                  <a:srgbClr val="124F5C"/>
                </a:solidFill>
                <a:latin typeface="Verdana" panose="020B0604030504040204" pitchFamily="34" charset="0"/>
                <a:ea typeface="Verdana" panose="020B0604030504040204" pitchFamily="34" charset="0"/>
                <a:cs typeface="Arial MT"/>
              </a:rPr>
              <a:t>reviews</a:t>
            </a:r>
            <a:r>
              <a:rPr lang="en-US" sz="1600" dirty="0">
                <a:solidFill>
                  <a:srgbClr val="124F5C"/>
                </a:solidFill>
                <a:latin typeface="Verdana" panose="020B0604030504040204" pitchFamily="34" charset="0"/>
                <a:ea typeface="Verdana" panose="020B0604030504040204" pitchFamily="34" charset="0"/>
                <a:cs typeface="Arial MT"/>
              </a:rPr>
              <a:t> </a:t>
            </a:r>
            <a:r>
              <a:rPr sz="1600" spc="-5" dirty="0" smtClean="0">
                <a:solidFill>
                  <a:srgbClr val="124F5C"/>
                </a:solidFill>
                <a:latin typeface="Verdana" panose="020B0604030504040204" pitchFamily="34" charset="0"/>
                <a:ea typeface="Verdana" panose="020B0604030504040204" pitchFamily="34" charset="0"/>
                <a:cs typeface="Arial MT"/>
              </a:rPr>
              <a:t>merged</a:t>
            </a:r>
            <a:r>
              <a:rPr sz="1600" dirty="0" smtClean="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dataset</a:t>
            </a:r>
            <a:r>
              <a:rPr sz="1600" spc="434" dirty="0">
                <a:solidFill>
                  <a:srgbClr val="124F5C"/>
                </a:solidFill>
                <a:latin typeface="Verdana" panose="020B0604030504040204" pitchFamily="34" charset="0"/>
                <a:ea typeface="Verdana" panose="020B0604030504040204" pitchFamily="34" charset="0"/>
                <a:cs typeface="Arial MT"/>
              </a:rPr>
              <a:t> </a:t>
            </a:r>
            <a:r>
              <a:rPr sz="1600" dirty="0">
                <a:solidFill>
                  <a:srgbClr val="124F5C"/>
                </a:solidFill>
                <a:latin typeface="Verdana" panose="020B0604030504040204" pitchFamily="34" charset="0"/>
                <a:ea typeface="Verdana" panose="020B0604030504040204" pitchFamily="34" charset="0"/>
                <a:cs typeface="Arial MT"/>
              </a:rPr>
              <a:t>are </a:t>
            </a:r>
            <a:r>
              <a:rPr sz="1600" spc="5" dirty="0">
                <a:solidFill>
                  <a:srgbClr val="124F5C"/>
                </a:solidFill>
                <a:latin typeface="Verdana" panose="020B0604030504040204" pitchFamily="34" charset="0"/>
                <a:ea typeface="Verdana" panose="020B0604030504040204" pitchFamily="34" charset="0"/>
                <a:cs typeface="Arial MT"/>
              </a:rPr>
              <a:t> </a:t>
            </a:r>
            <a:r>
              <a:rPr sz="1600" b="1" spc="-5" dirty="0">
                <a:solidFill>
                  <a:srgbClr val="124F5C"/>
                </a:solidFill>
                <a:latin typeface="Verdana" panose="020B0604030504040204" pitchFamily="34" charset="0"/>
                <a:ea typeface="Verdana" panose="020B0604030504040204" pitchFamily="34" charset="0"/>
              </a:rPr>
              <a:t>816.</a:t>
            </a:r>
            <a:endParaRPr sz="1600" dirty="0">
              <a:latin typeface="Verdana" panose="020B0604030504040204" pitchFamily="34" charset="0"/>
              <a:ea typeface="Verdana" panose="020B0604030504040204" pitchFamily="34" charset="0"/>
            </a:endParaRPr>
          </a:p>
          <a:p>
            <a:pPr>
              <a:lnSpc>
                <a:spcPct val="100000"/>
              </a:lnSpc>
              <a:spcBef>
                <a:spcPts val="20"/>
              </a:spcBef>
            </a:pPr>
            <a:endParaRPr sz="1650" dirty="0">
              <a:latin typeface="Verdana" panose="020B0604030504040204" pitchFamily="34" charset="0"/>
              <a:ea typeface="Verdana" panose="020B0604030504040204" pitchFamily="34" charset="0"/>
            </a:endParaRPr>
          </a:p>
          <a:p>
            <a:pPr marL="91440" marR="81280" algn="just">
              <a:lnSpc>
                <a:spcPct val="100000"/>
              </a:lnSpc>
              <a:spcBef>
                <a:spcPts val="5"/>
              </a:spcBef>
            </a:pPr>
            <a:r>
              <a:rPr sz="1600" spc="-5" dirty="0">
                <a:solidFill>
                  <a:srgbClr val="124F5C"/>
                </a:solidFill>
                <a:latin typeface="Verdana" panose="020B0604030504040204" pitchFamily="34" charset="0"/>
                <a:ea typeface="Verdana" panose="020B0604030504040204" pitchFamily="34" charset="0"/>
                <a:cs typeface="Arial MT"/>
              </a:rPr>
              <a:t>From</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Sentiment</a:t>
            </a:r>
            <a:r>
              <a:rPr sz="1600" dirty="0">
                <a:solidFill>
                  <a:srgbClr val="124F5C"/>
                </a:solidFill>
                <a:latin typeface="Verdana" panose="020B0604030504040204" pitchFamily="34" charset="0"/>
                <a:ea typeface="Verdana" panose="020B0604030504040204" pitchFamily="34" charset="0"/>
                <a:cs typeface="Arial MT"/>
              </a:rPr>
              <a:t> </a:t>
            </a:r>
            <a:r>
              <a:rPr sz="1600" spc="-5" dirty="0">
                <a:solidFill>
                  <a:srgbClr val="124F5C"/>
                </a:solidFill>
                <a:latin typeface="Verdana" panose="020B0604030504040204" pitchFamily="34" charset="0"/>
                <a:ea typeface="Verdana" panose="020B0604030504040204" pitchFamily="34" charset="0"/>
                <a:cs typeface="Arial MT"/>
              </a:rPr>
              <a:t>column</a:t>
            </a:r>
            <a:r>
              <a:rPr sz="1600" b="1" spc="-5" dirty="0">
                <a:solidFill>
                  <a:srgbClr val="124F5C"/>
                </a:solidFill>
                <a:latin typeface="Verdana" panose="020B0604030504040204" pitchFamily="34" charset="0"/>
                <a:ea typeface="Verdana" panose="020B0604030504040204" pitchFamily="34" charset="0"/>
              </a:rPr>
              <a:t>,</a:t>
            </a:r>
            <a:r>
              <a:rPr sz="1600" b="1" dirty="0">
                <a:solidFill>
                  <a:srgbClr val="124F5C"/>
                </a:solidFill>
                <a:latin typeface="Verdana" panose="020B0604030504040204" pitchFamily="34" charset="0"/>
                <a:ea typeface="Verdana" panose="020B0604030504040204" pitchFamily="34" charset="0"/>
              </a:rPr>
              <a:t> </a:t>
            </a:r>
            <a:r>
              <a:rPr sz="1600" b="1" spc="5" dirty="0">
                <a:solidFill>
                  <a:srgbClr val="124F5C"/>
                </a:solidFill>
                <a:latin typeface="Verdana" panose="020B0604030504040204" pitchFamily="34" charset="0"/>
                <a:ea typeface="Verdana" panose="020B0604030504040204" pitchFamily="34" charset="0"/>
              </a:rPr>
              <a:t>64% </a:t>
            </a:r>
            <a:r>
              <a:rPr sz="1600" b="1" spc="10" dirty="0">
                <a:solidFill>
                  <a:srgbClr val="124F5C"/>
                </a:solidFill>
                <a:latin typeface="Verdana" panose="020B0604030504040204" pitchFamily="34" charset="0"/>
                <a:ea typeface="Verdana" panose="020B0604030504040204" pitchFamily="34" charset="0"/>
              </a:rPr>
              <a:t> </a:t>
            </a:r>
            <a:r>
              <a:rPr sz="1600" spc="-5" dirty="0">
                <a:solidFill>
                  <a:srgbClr val="124F5C"/>
                </a:solidFill>
                <a:latin typeface="Verdana" panose="020B0604030504040204" pitchFamily="34" charset="0"/>
                <a:ea typeface="Verdana" panose="020B0604030504040204" pitchFamily="34" charset="0"/>
                <a:cs typeface="Arial MT"/>
              </a:rPr>
              <a:t>are </a:t>
            </a:r>
            <a:r>
              <a:rPr sz="1600" b="1" spc="-5" dirty="0">
                <a:solidFill>
                  <a:srgbClr val="124F5C"/>
                </a:solidFill>
                <a:latin typeface="Verdana" panose="020B0604030504040204" pitchFamily="34" charset="0"/>
                <a:ea typeface="Verdana" panose="020B0604030504040204" pitchFamily="34" charset="0"/>
              </a:rPr>
              <a:t>Positive, </a:t>
            </a:r>
            <a:r>
              <a:rPr sz="1600" b="1" dirty="0">
                <a:solidFill>
                  <a:srgbClr val="124F5C"/>
                </a:solidFill>
                <a:latin typeface="Verdana" panose="020B0604030504040204" pitchFamily="34" charset="0"/>
                <a:ea typeface="Verdana" panose="020B0604030504040204" pitchFamily="34" charset="0"/>
              </a:rPr>
              <a:t>2</a:t>
            </a:r>
            <a:r>
              <a:rPr lang="en-IN" sz="1600" b="1" dirty="0">
                <a:solidFill>
                  <a:srgbClr val="124F5C"/>
                </a:solidFill>
                <a:latin typeface="Verdana" panose="020B0604030504040204" pitchFamily="34" charset="0"/>
                <a:ea typeface="Verdana" panose="020B0604030504040204" pitchFamily="34" charset="0"/>
              </a:rPr>
              <a:t>3</a:t>
            </a:r>
            <a:r>
              <a:rPr sz="1600" b="1" dirty="0">
                <a:solidFill>
                  <a:srgbClr val="124F5C"/>
                </a:solidFill>
                <a:latin typeface="Verdana" panose="020B0604030504040204" pitchFamily="34" charset="0"/>
                <a:ea typeface="Verdana" panose="020B0604030504040204" pitchFamily="34" charset="0"/>
              </a:rPr>
              <a:t>% </a:t>
            </a:r>
            <a:r>
              <a:rPr sz="1600" dirty="0">
                <a:solidFill>
                  <a:srgbClr val="124F5C"/>
                </a:solidFill>
                <a:latin typeface="Verdana" panose="020B0604030504040204" pitchFamily="34" charset="0"/>
                <a:ea typeface="Verdana" panose="020B0604030504040204" pitchFamily="34" charset="0"/>
                <a:cs typeface="Arial MT"/>
              </a:rPr>
              <a:t>are </a:t>
            </a:r>
            <a:r>
              <a:rPr sz="1600" b="1" spc="-5" dirty="0">
                <a:solidFill>
                  <a:srgbClr val="124F5C"/>
                </a:solidFill>
                <a:latin typeface="Verdana" panose="020B0604030504040204" pitchFamily="34" charset="0"/>
                <a:ea typeface="Verdana" panose="020B0604030504040204" pitchFamily="34" charset="0"/>
              </a:rPr>
              <a:t>Negative </a:t>
            </a:r>
            <a:r>
              <a:rPr sz="1600" b="1" spc="-430" dirty="0">
                <a:solidFill>
                  <a:srgbClr val="124F5C"/>
                </a:solidFill>
                <a:latin typeface="Verdana" panose="020B0604030504040204" pitchFamily="34" charset="0"/>
                <a:ea typeface="Verdana" panose="020B0604030504040204" pitchFamily="34" charset="0"/>
              </a:rPr>
              <a:t> </a:t>
            </a:r>
            <a:r>
              <a:rPr sz="1600" spc="-5" dirty="0">
                <a:solidFill>
                  <a:srgbClr val="124F5C"/>
                </a:solidFill>
                <a:latin typeface="Verdana" panose="020B0604030504040204" pitchFamily="34" charset="0"/>
                <a:ea typeface="Verdana" panose="020B0604030504040204" pitchFamily="34" charset="0"/>
                <a:cs typeface="Arial MT"/>
              </a:rPr>
              <a:t>and</a:t>
            </a:r>
            <a:r>
              <a:rPr sz="1600" spc="-10" dirty="0">
                <a:solidFill>
                  <a:srgbClr val="124F5C"/>
                </a:solidFill>
                <a:latin typeface="Verdana" panose="020B0604030504040204" pitchFamily="34" charset="0"/>
                <a:ea typeface="Verdana" panose="020B0604030504040204" pitchFamily="34" charset="0"/>
                <a:cs typeface="Arial MT"/>
              </a:rPr>
              <a:t> </a:t>
            </a:r>
            <a:r>
              <a:rPr sz="1600" b="1" spc="-5" dirty="0">
                <a:solidFill>
                  <a:srgbClr val="124F5C"/>
                </a:solidFill>
                <a:latin typeface="Verdana" panose="020B0604030504040204" pitchFamily="34" charset="0"/>
                <a:ea typeface="Verdana" panose="020B0604030504040204" pitchFamily="34" charset="0"/>
              </a:rPr>
              <a:t>1</a:t>
            </a:r>
            <a:r>
              <a:rPr lang="en-IN" sz="1600" b="1" spc="-5" dirty="0">
                <a:solidFill>
                  <a:srgbClr val="124F5C"/>
                </a:solidFill>
                <a:latin typeface="Verdana" panose="020B0604030504040204" pitchFamily="34" charset="0"/>
                <a:ea typeface="Verdana" panose="020B0604030504040204" pitchFamily="34" charset="0"/>
              </a:rPr>
              <a:t>3</a:t>
            </a:r>
            <a:r>
              <a:rPr sz="1600" b="1" spc="-5" dirty="0">
                <a:solidFill>
                  <a:srgbClr val="124F5C"/>
                </a:solidFill>
                <a:latin typeface="Verdana" panose="020B0604030504040204" pitchFamily="34" charset="0"/>
                <a:ea typeface="Verdana" panose="020B0604030504040204" pitchFamily="34" charset="0"/>
              </a:rPr>
              <a:t>%</a:t>
            </a:r>
            <a:r>
              <a:rPr sz="1600" b="1" spc="15" dirty="0">
                <a:solidFill>
                  <a:srgbClr val="124F5C"/>
                </a:solidFill>
                <a:latin typeface="Verdana" panose="020B0604030504040204" pitchFamily="34" charset="0"/>
                <a:ea typeface="Verdana" panose="020B0604030504040204" pitchFamily="34" charset="0"/>
              </a:rPr>
              <a:t> </a:t>
            </a:r>
            <a:r>
              <a:rPr sz="1600" spc="-5" dirty="0">
                <a:solidFill>
                  <a:srgbClr val="124F5C"/>
                </a:solidFill>
                <a:latin typeface="Verdana" panose="020B0604030504040204" pitchFamily="34" charset="0"/>
                <a:ea typeface="Verdana" panose="020B0604030504040204" pitchFamily="34" charset="0"/>
                <a:cs typeface="Arial MT"/>
              </a:rPr>
              <a:t>are</a:t>
            </a:r>
            <a:r>
              <a:rPr sz="1600" spc="5" dirty="0">
                <a:solidFill>
                  <a:srgbClr val="124F5C"/>
                </a:solidFill>
                <a:latin typeface="Verdana" panose="020B0604030504040204" pitchFamily="34" charset="0"/>
                <a:ea typeface="Verdana" panose="020B0604030504040204" pitchFamily="34" charset="0"/>
                <a:cs typeface="Arial MT"/>
              </a:rPr>
              <a:t> </a:t>
            </a:r>
            <a:r>
              <a:rPr sz="1600" b="1" spc="-5" dirty="0">
                <a:solidFill>
                  <a:srgbClr val="124F5C"/>
                </a:solidFill>
                <a:latin typeface="Verdana" panose="020B0604030504040204" pitchFamily="34" charset="0"/>
                <a:ea typeface="Verdana" panose="020B0604030504040204" pitchFamily="34" charset="0"/>
              </a:rPr>
              <a:t>Neutral</a:t>
            </a:r>
            <a:r>
              <a:rPr sz="1600" b="1" spc="15" dirty="0">
                <a:solidFill>
                  <a:srgbClr val="124F5C"/>
                </a:solidFill>
                <a:latin typeface="Verdana" panose="020B0604030504040204" pitchFamily="34" charset="0"/>
                <a:ea typeface="Verdana" panose="020B0604030504040204" pitchFamily="34" charset="0"/>
              </a:rPr>
              <a:t> </a:t>
            </a:r>
            <a:r>
              <a:rPr sz="1600" spc="-5" dirty="0">
                <a:solidFill>
                  <a:srgbClr val="124F5C"/>
                </a:solidFill>
                <a:latin typeface="Verdana" panose="020B0604030504040204" pitchFamily="34" charset="0"/>
                <a:ea typeface="Verdana" panose="020B0604030504040204" pitchFamily="34" charset="0"/>
                <a:cs typeface="Arial MT"/>
              </a:rPr>
              <a:t>values.</a:t>
            </a:r>
            <a:endParaRPr sz="1600" dirty="0">
              <a:latin typeface="Verdana" panose="020B0604030504040204" pitchFamily="34" charset="0"/>
              <a:ea typeface="Verdana" panose="020B0604030504040204" pitchFamily="34" charset="0"/>
              <a:cs typeface="Arial MT"/>
            </a:endParaRPr>
          </a:p>
        </p:txBody>
      </p:sp>
      <p:pic>
        <p:nvPicPr>
          <p:cNvPr id="7170" name="Picture 2">
            <a:extLst>
              <a:ext uri="{FF2B5EF4-FFF2-40B4-BE49-F238E27FC236}">
                <a16:creationId xmlns="" xmlns:a16="http://schemas.microsoft.com/office/drawing/2014/main" id="{E9FB2C48-49AE-4B68-33AC-8E0717F21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26" y="923606"/>
            <a:ext cx="4883803" cy="383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903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3">
            <a:extLst>
              <a:ext uri="{FF2B5EF4-FFF2-40B4-BE49-F238E27FC236}">
                <a16:creationId xmlns="" xmlns:a16="http://schemas.microsoft.com/office/drawing/2014/main" id="{D849C249-41DB-42FD-C849-FEB92298C785}"/>
              </a:ext>
            </a:extLst>
          </p:cNvPr>
          <p:cNvSpPr/>
          <p:nvPr/>
        </p:nvSpPr>
        <p:spPr>
          <a:xfrm>
            <a:off x="338276" y="112454"/>
            <a:ext cx="513258" cy="506273"/>
          </a:xfrm>
          <a:prstGeom prst="rect">
            <a:avLst/>
          </a:prstGeom>
          <a:blipFill>
            <a:blip r:embed="rId2" cstate="print"/>
            <a:stretch>
              <a:fillRect/>
            </a:stretch>
          </a:blipFill>
        </p:spPr>
        <p:txBody>
          <a:bodyPr wrap="square" lIns="0" tIns="0" rIns="0" bIns="0" rtlCol="0"/>
          <a:lstStyle/>
          <a:p>
            <a:endParaRPr/>
          </a:p>
        </p:txBody>
      </p:sp>
      <p:sp>
        <p:nvSpPr>
          <p:cNvPr id="2" name="AutoShape 2">
            <a:extLst>
              <a:ext uri="{FF2B5EF4-FFF2-40B4-BE49-F238E27FC236}">
                <a16:creationId xmlns="" xmlns:a16="http://schemas.microsoft.com/office/drawing/2014/main" id="{1BB044C0-AB3A-5B7C-012E-2F5F074FF3F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 xmlns:a16="http://schemas.microsoft.com/office/drawing/2014/main" id="{79454990-45D4-CD48-FA65-2A9154606356}"/>
              </a:ext>
            </a:extLst>
          </p:cNvPr>
          <p:cNvPicPr>
            <a:picLocks noChangeAspect="1"/>
          </p:cNvPicPr>
          <p:nvPr/>
        </p:nvPicPr>
        <p:blipFill>
          <a:blip r:embed="rId3"/>
          <a:stretch>
            <a:fillRect/>
          </a:stretch>
        </p:blipFill>
        <p:spPr>
          <a:xfrm>
            <a:off x="2412461" y="1021404"/>
            <a:ext cx="6731540" cy="4122096"/>
          </a:xfrm>
          <a:prstGeom prst="rect">
            <a:avLst/>
          </a:prstGeom>
        </p:spPr>
      </p:pic>
      <p:sp>
        <p:nvSpPr>
          <p:cNvPr id="8" name="TextBox 7">
            <a:extLst>
              <a:ext uri="{FF2B5EF4-FFF2-40B4-BE49-F238E27FC236}">
                <a16:creationId xmlns="" xmlns:a16="http://schemas.microsoft.com/office/drawing/2014/main" id="{4BB57D8F-BFC9-E9CF-96B0-A6771DEF3BEC}"/>
              </a:ext>
            </a:extLst>
          </p:cNvPr>
          <p:cNvSpPr txBox="1"/>
          <p:nvPr/>
        </p:nvSpPr>
        <p:spPr>
          <a:xfrm>
            <a:off x="1015827" y="177402"/>
            <a:ext cx="5676054" cy="461665"/>
          </a:xfrm>
          <a:prstGeom prst="rect">
            <a:avLst/>
          </a:prstGeom>
          <a:noFill/>
        </p:spPr>
        <p:txBody>
          <a:bodyPr wrap="square" rtlCol="0">
            <a:spAutoFit/>
          </a:bodyPr>
          <a:lstStyle/>
          <a:p>
            <a:r>
              <a:rPr lang="en-IN" sz="2400" b="1" dirty="0">
                <a:solidFill>
                  <a:schemeClr val="tx1"/>
                </a:solidFill>
                <a:latin typeface="+mn-lt"/>
              </a:rPr>
              <a:t>Feedback in Popular Category:</a:t>
            </a:r>
          </a:p>
        </p:txBody>
      </p:sp>
      <p:sp>
        <p:nvSpPr>
          <p:cNvPr id="9" name="TextBox 8">
            <a:extLst>
              <a:ext uri="{FF2B5EF4-FFF2-40B4-BE49-F238E27FC236}">
                <a16:creationId xmlns="" xmlns:a16="http://schemas.microsoft.com/office/drawing/2014/main" id="{5A0587D6-8ACF-4FFE-14E2-8DFF8CBB2172}"/>
              </a:ext>
            </a:extLst>
          </p:cNvPr>
          <p:cNvSpPr txBox="1"/>
          <p:nvPr/>
        </p:nvSpPr>
        <p:spPr>
          <a:xfrm>
            <a:off x="2378090" y="867515"/>
            <a:ext cx="6800281" cy="307777"/>
          </a:xfrm>
          <a:prstGeom prst="rect">
            <a:avLst/>
          </a:prstGeom>
          <a:solidFill>
            <a:srgbClr val="FFFFFF"/>
          </a:solidFill>
          <a:ln>
            <a:solidFill>
              <a:schemeClr val="accent2">
                <a:lumMod val="75000"/>
                <a:lumOff val="25000"/>
              </a:schemeClr>
            </a:solidFill>
          </a:ln>
        </p:spPr>
        <p:txBody>
          <a:bodyPr wrap="square" rtlCol="0">
            <a:spAutoFit/>
          </a:bodyPr>
          <a:lstStyle/>
          <a:p>
            <a:r>
              <a:rPr lang="en-IN" dirty="0" smtClean="0"/>
              <a:t>Visualisation </a:t>
            </a:r>
            <a:r>
              <a:rPr lang="en-IN" dirty="0"/>
              <a:t>is for </a:t>
            </a:r>
            <a:r>
              <a:rPr lang="en-IN" dirty="0" smtClean="0"/>
              <a:t>Positive, </a:t>
            </a:r>
            <a:r>
              <a:rPr lang="en-IN" dirty="0"/>
              <a:t>Negative and Neutral sentiments for popular categories.</a:t>
            </a:r>
          </a:p>
        </p:txBody>
      </p:sp>
      <p:sp>
        <p:nvSpPr>
          <p:cNvPr id="14" name="TextBox 13">
            <a:extLst>
              <a:ext uri="{FF2B5EF4-FFF2-40B4-BE49-F238E27FC236}">
                <a16:creationId xmlns="" xmlns:a16="http://schemas.microsoft.com/office/drawing/2014/main" id="{53148568-6543-5A7E-002D-E1CF3642CFA2}"/>
              </a:ext>
            </a:extLst>
          </p:cNvPr>
          <p:cNvSpPr txBox="1"/>
          <p:nvPr/>
        </p:nvSpPr>
        <p:spPr>
          <a:xfrm>
            <a:off x="338276" y="2571750"/>
            <a:ext cx="1355103" cy="369332"/>
          </a:xfrm>
          <a:prstGeom prst="rect">
            <a:avLst/>
          </a:prstGeom>
          <a:noFill/>
        </p:spPr>
        <p:txBody>
          <a:bodyPr wrap="square" rtlCol="0">
            <a:spAutoFit/>
          </a:bodyPr>
          <a:lstStyle/>
          <a:p>
            <a:r>
              <a:rPr lang="en-IN" sz="1800" b="1" dirty="0">
                <a:solidFill>
                  <a:schemeClr val="tx1">
                    <a:lumMod val="50000"/>
                  </a:schemeClr>
                </a:solidFill>
                <a:latin typeface="Aharoni" panose="02010803020104030203" pitchFamily="2" charset="-79"/>
                <a:cs typeface="Aharoni" panose="02010803020104030203" pitchFamily="2" charset="-79"/>
              </a:rPr>
              <a:t>RESULT:</a:t>
            </a:r>
            <a:endParaRPr lang="en-IN" sz="1800" dirty="0">
              <a:solidFill>
                <a:schemeClr val="tx1">
                  <a:lumMod val="50000"/>
                </a:schemeClr>
              </a:solidFill>
              <a:latin typeface="Aharoni" panose="02010803020104030203" pitchFamily="2" charset="-79"/>
              <a:cs typeface="Aharoni" panose="02010803020104030203" pitchFamily="2" charset="-79"/>
            </a:endParaRPr>
          </a:p>
        </p:txBody>
      </p:sp>
      <p:sp>
        <p:nvSpPr>
          <p:cNvPr id="15" name="TextBox 14">
            <a:extLst>
              <a:ext uri="{FF2B5EF4-FFF2-40B4-BE49-F238E27FC236}">
                <a16:creationId xmlns="" xmlns:a16="http://schemas.microsoft.com/office/drawing/2014/main" id="{4BE56A40-7D6D-7B9A-C27B-8890E3F46232}"/>
              </a:ext>
            </a:extLst>
          </p:cNvPr>
          <p:cNvSpPr txBox="1"/>
          <p:nvPr/>
        </p:nvSpPr>
        <p:spPr>
          <a:xfrm>
            <a:off x="318346" y="2954443"/>
            <a:ext cx="1869440" cy="1815882"/>
          </a:xfrm>
          <a:prstGeom prst="rect">
            <a:avLst/>
          </a:prstGeom>
          <a:noFill/>
          <a:ln>
            <a:solidFill>
              <a:schemeClr val="bg2">
                <a:lumMod val="25000"/>
              </a:schemeClr>
            </a:solidFill>
          </a:ln>
        </p:spPr>
        <p:txBody>
          <a:bodyPr wrap="square" rtlCol="0">
            <a:spAutoFit/>
          </a:bodyPr>
          <a:lstStyle/>
          <a:p>
            <a:r>
              <a:rPr lang="en-IN" dirty="0">
                <a:latin typeface="Verdana" panose="020B0604030504040204" pitchFamily="34" charset="0"/>
                <a:ea typeface="Verdana" panose="020B0604030504040204" pitchFamily="34" charset="0"/>
                <a:cs typeface="Aharoni" panose="02010803020104030203" pitchFamily="2" charset="-79"/>
              </a:rPr>
              <a:t>Chart shows that each category have the larger number of positive sentiments than negative and neutral sentiments.</a:t>
            </a:r>
          </a:p>
        </p:txBody>
      </p:sp>
    </p:spTree>
    <p:extLst>
      <p:ext uri="{BB962C8B-B14F-4D97-AF65-F5344CB8AC3E}">
        <p14:creationId xmlns:p14="http://schemas.microsoft.com/office/powerpoint/2010/main" val="2693410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EA4A535-416F-50F7-FB65-F611EE6A720C}"/>
              </a:ext>
            </a:extLst>
          </p:cNvPr>
          <p:cNvPicPr>
            <a:picLocks noChangeAspect="1"/>
          </p:cNvPicPr>
          <p:nvPr/>
        </p:nvPicPr>
        <p:blipFill>
          <a:blip r:embed="rId2"/>
          <a:stretch>
            <a:fillRect/>
          </a:stretch>
        </p:blipFill>
        <p:spPr>
          <a:xfrm>
            <a:off x="204281" y="1017203"/>
            <a:ext cx="6063938" cy="3765974"/>
          </a:xfrm>
          <a:prstGeom prst="rect">
            <a:avLst/>
          </a:prstGeom>
        </p:spPr>
      </p:pic>
      <p:sp>
        <p:nvSpPr>
          <p:cNvPr id="6" name="TextBox 5">
            <a:extLst>
              <a:ext uri="{FF2B5EF4-FFF2-40B4-BE49-F238E27FC236}">
                <a16:creationId xmlns="" xmlns:a16="http://schemas.microsoft.com/office/drawing/2014/main" id="{3D300583-0B15-1B6D-7842-99EAE3640682}"/>
              </a:ext>
            </a:extLst>
          </p:cNvPr>
          <p:cNvSpPr txBox="1"/>
          <p:nvPr/>
        </p:nvSpPr>
        <p:spPr>
          <a:xfrm>
            <a:off x="921173" y="296921"/>
            <a:ext cx="5771132" cy="461665"/>
          </a:xfrm>
          <a:prstGeom prst="rect">
            <a:avLst/>
          </a:prstGeom>
          <a:noFill/>
        </p:spPr>
        <p:txBody>
          <a:bodyPr wrap="none" rtlCol="0">
            <a:spAutoFit/>
          </a:bodyPr>
          <a:lstStyle/>
          <a:p>
            <a:r>
              <a:rPr lang="en-IN" sz="2400" b="1" dirty="0">
                <a:solidFill>
                  <a:schemeClr val="tx1"/>
                </a:solidFill>
                <a:latin typeface="+mn-lt"/>
              </a:rPr>
              <a:t>Distribution of Sentiment Subjectivity:</a:t>
            </a:r>
          </a:p>
        </p:txBody>
      </p:sp>
      <p:sp>
        <p:nvSpPr>
          <p:cNvPr id="7" name="object 13">
            <a:extLst>
              <a:ext uri="{FF2B5EF4-FFF2-40B4-BE49-F238E27FC236}">
                <a16:creationId xmlns="" xmlns:a16="http://schemas.microsoft.com/office/drawing/2014/main" id="{905399AB-B8B6-F22C-51D4-74061436B70B}"/>
              </a:ext>
            </a:extLst>
          </p:cNvPr>
          <p:cNvSpPr/>
          <p:nvPr/>
        </p:nvSpPr>
        <p:spPr>
          <a:xfrm>
            <a:off x="407915" y="243840"/>
            <a:ext cx="513258" cy="506273"/>
          </a:xfrm>
          <a:prstGeom prst="rect">
            <a:avLst/>
          </a:prstGeom>
          <a:blipFill>
            <a:blip r:embed="rId3" cstate="print"/>
            <a:stretch>
              <a:fillRect/>
            </a:stretch>
          </a:blipFill>
        </p:spPr>
        <p:txBody>
          <a:bodyPr wrap="square" lIns="0" tIns="0" rIns="0" bIns="0" rtlCol="0"/>
          <a:lstStyle/>
          <a:p>
            <a:endParaRPr/>
          </a:p>
        </p:txBody>
      </p:sp>
      <p:sp>
        <p:nvSpPr>
          <p:cNvPr id="9" name="TextBox 8">
            <a:extLst>
              <a:ext uri="{FF2B5EF4-FFF2-40B4-BE49-F238E27FC236}">
                <a16:creationId xmlns="" xmlns:a16="http://schemas.microsoft.com/office/drawing/2014/main" id="{F904D3E9-666F-A9FA-7162-ABEA86AFFD46}"/>
              </a:ext>
            </a:extLst>
          </p:cNvPr>
          <p:cNvSpPr txBox="1"/>
          <p:nvPr/>
        </p:nvSpPr>
        <p:spPr>
          <a:xfrm>
            <a:off x="6464678" y="1422862"/>
            <a:ext cx="2466069" cy="2954655"/>
          </a:xfrm>
          <a:prstGeom prst="rect">
            <a:avLst/>
          </a:prstGeom>
          <a:noFill/>
          <a:ln>
            <a:solidFill>
              <a:schemeClr val="tx1">
                <a:lumMod val="75000"/>
              </a:schemeClr>
            </a:solidFill>
          </a:ln>
        </p:spPr>
        <p:txBody>
          <a:bodyPr wrap="square">
            <a:spAutoFit/>
          </a:bodyPr>
          <a:lstStyle/>
          <a:p>
            <a:pPr algn="l"/>
            <a:r>
              <a:rPr lang="en-US" sz="1800" b="1" i="0" dirty="0">
                <a:solidFill>
                  <a:srgbClr val="212121"/>
                </a:solidFill>
                <a:effectLst/>
                <a:latin typeface="Aharoni" panose="02010803020104030203" pitchFamily="2" charset="-79"/>
                <a:cs typeface="Aharoni" panose="02010803020104030203" pitchFamily="2" charset="-79"/>
              </a:rPr>
              <a:t>Findings:</a:t>
            </a:r>
          </a:p>
          <a:p>
            <a:pPr algn="l"/>
            <a:r>
              <a:rPr lang="en-US" b="1" i="0" dirty="0">
                <a:solidFill>
                  <a:schemeClr val="accent2">
                    <a:lumMod val="75000"/>
                    <a:lumOff val="25000"/>
                  </a:schemeClr>
                </a:solidFill>
                <a:effectLst/>
                <a:latin typeface="Verdana" panose="020B0604030504040204" pitchFamily="34" charset="0"/>
                <a:ea typeface="Verdana" panose="020B0604030504040204" pitchFamily="34" charset="0"/>
                <a:cs typeface="Aharoni" panose="02010803020104030203" pitchFamily="2" charset="-79"/>
              </a:rPr>
              <a:t> </a:t>
            </a:r>
            <a:r>
              <a:rPr lang="en-US" b="1" dirty="0" smtClean="0">
                <a:solidFill>
                  <a:schemeClr val="bg1">
                    <a:lumMod val="50000"/>
                  </a:schemeClr>
                </a:solidFill>
                <a:latin typeface="Verdana" panose="020B0604030504040204" pitchFamily="34" charset="0"/>
                <a:ea typeface="Verdana" panose="020B0604030504040204" pitchFamily="34" charset="0"/>
                <a:cs typeface="Aharoni" panose="02010803020104030203" pitchFamily="2" charset="-79"/>
              </a:rPr>
              <a:t>0 </a:t>
            </a:r>
            <a:r>
              <a:rPr lang="en-US" b="0" i="0" dirty="0" smtClean="0">
                <a:solidFill>
                  <a:schemeClr val="bg1">
                    <a:lumMod val="50000"/>
                  </a:schemeClr>
                </a:solidFill>
                <a:effectLst/>
                <a:latin typeface="Verdana" panose="020B0604030504040204" pitchFamily="34" charset="0"/>
                <a:ea typeface="Verdana" panose="020B0604030504040204" pitchFamily="34" charset="0"/>
                <a:cs typeface="Aharoni" panose="02010803020104030203" pitchFamily="2" charset="-79"/>
              </a:rPr>
              <a:t>- </a:t>
            </a:r>
            <a:r>
              <a:rPr lang="en-US" b="0" i="0" dirty="0">
                <a:solidFill>
                  <a:schemeClr val="bg1">
                    <a:lumMod val="50000"/>
                  </a:schemeClr>
                </a:solidFill>
                <a:effectLst/>
                <a:latin typeface="Verdana" panose="020B0604030504040204" pitchFamily="34" charset="0"/>
                <a:ea typeface="Verdana" panose="020B0604030504040204" pitchFamily="34" charset="0"/>
                <a:cs typeface="Aharoni" panose="02010803020104030203" pitchFamily="2" charset="-79"/>
              </a:rPr>
              <a:t>objective(fact)</a:t>
            </a:r>
          </a:p>
          <a:p>
            <a:pPr algn="l"/>
            <a:r>
              <a:rPr lang="en-US" b="1" i="0" dirty="0">
                <a:solidFill>
                  <a:schemeClr val="bg1">
                    <a:lumMod val="50000"/>
                  </a:schemeClr>
                </a:solidFill>
                <a:effectLst/>
                <a:latin typeface="Verdana" panose="020B0604030504040204" pitchFamily="34" charset="0"/>
                <a:ea typeface="Verdana" panose="020B0604030504040204" pitchFamily="34" charset="0"/>
                <a:cs typeface="Aharoni" panose="02010803020104030203" pitchFamily="2" charset="-79"/>
              </a:rPr>
              <a:t> 1 </a:t>
            </a:r>
            <a:r>
              <a:rPr lang="en-US" b="0" i="0" dirty="0">
                <a:solidFill>
                  <a:schemeClr val="bg1">
                    <a:lumMod val="50000"/>
                  </a:schemeClr>
                </a:solidFill>
                <a:effectLst/>
                <a:latin typeface="Verdana" panose="020B0604030504040204" pitchFamily="34" charset="0"/>
                <a:ea typeface="Verdana" panose="020B0604030504040204" pitchFamily="34" charset="0"/>
                <a:cs typeface="Aharoni" panose="02010803020104030203" pitchFamily="2" charset="-79"/>
              </a:rPr>
              <a:t>- subjective(opinion)</a:t>
            </a:r>
          </a:p>
          <a:p>
            <a:pPr algn="l"/>
            <a:r>
              <a:rPr lang="en-US" b="0" i="0" dirty="0">
                <a:solidFill>
                  <a:schemeClr val="bg1">
                    <a:lumMod val="50000"/>
                  </a:schemeClr>
                </a:solidFill>
                <a:effectLst/>
                <a:latin typeface="Verdana" panose="020B0604030504040204" pitchFamily="34" charset="0"/>
                <a:ea typeface="Verdana" panose="020B0604030504040204" pitchFamily="34" charset="0"/>
                <a:cs typeface="Aharoni" panose="02010803020104030203" pitchFamily="2" charset="-79"/>
              </a:rPr>
              <a:t>It can be seen that maximum number of sentiment subjectivity lies between 0.4 to 0.7. From this we can conclude that maximum number of users give reviews to the applications, according to their experience.</a:t>
            </a:r>
          </a:p>
        </p:txBody>
      </p:sp>
    </p:spTree>
    <p:extLst>
      <p:ext uri="{BB962C8B-B14F-4D97-AF65-F5344CB8AC3E}">
        <p14:creationId xmlns:p14="http://schemas.microsoft.com/office/powerpoint/2010/main" val="1728002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269F49B-624F-3D0B-4ED3-4A3DBB518F54}"/>
              </a:ext>
            </a:extLst>
          </p:cNvPr>
          <p:cNvSpPr txBox="1"/>
          <p:nvPr/>
        </p:nvSpPr>
        <p:spPr>
          <a:xfrm>
            <a:off x="960862" y="220399"/>
            <a:ext cx="7706483" cy="461665"/>
          </a:xfrm>
          <a:prstGeom prst="rect">
            <a:avLst/>
          </a:prstGeom>
          <a:noFill/>
        </p:spPr>
        <p:txBody>
          <a:bodyPr wrap="square">
            <a:spAutoFit/>
          </a:bodyPr>
          <a:lstStyle/>
          <a:p>
            <a:pPr algn="l"/>
            <a:r>
              <a:rPr lang="en-US" sz="2400" b="1" i="0" dirty="0" smtClean="0">
                <a:solidFill>
                  <a:schemeClr val="tx1"/>
                </a:solidFill>
                <a:effectLst/>
                <a:latin typeface="Arial" panose="020B0604020202020204" pitchFamily="34" charset="0"/>
                <a:cs typeface="Arial" panose="020B0604020202020204" pitchFamily="34" charset="0"/>
              </a:rPr>
              <a:t>Sentiment Polarity </a:t>
            </a:r>
            <a:r>
              <a:rPr lang="en-US" sz="2400" b="1" i="0" dirty="0">
                <a:solidFill>
                  <a:schemeClr val="tx1"/>
                </a:solidFill>
                <a:effectLst/>
                <a:latin typeface="Arial" panose="020B0604020202020204" pitchFamily="34" charset="0"/>
                <a:cs typeface="Arial" panose="020B0604020202020204" pitchFamily="34" charset="0"/>
              </a:rPr>
              <a:t>relation with </a:t>
            </a:r>
            <a:r>
              <a:rPr lang="en-US" sz="2400" b="1" i="0" dirty="0" smtClean="0">
                <a:solidFill>
                  <a:schemeClr val="tx1"/>
                </a:solidFill>
                <a:effectLst/>
                <a:latin typeface="Arial" panose="020B0604020202020204" pitchFamily="34" charset="0"/>
                <a:cs typeface="Arial" panose="020B0604020202020204" pitchFamily="34" charset="0"/>
              </a:rPr>
              <a:t>Paid </a:t>
            </a:r>
            <a:r>
              <a:rPr lang="en-US" sz="2400" b="1" i="0" dirty="0">
                <a:solidFill>
                  <a:schemeClr val="tx1"/>
                </a:solidFill>
                <a:effectLst/>
                <a:latin typeface="Arial" panose="020B0604020202020204" pitchFamily="34" charset="0"/>
                <a:cs typeface="Arial" panose="020B0604020202020204" pitchFamily="34" charset="0"/>
              </a:rPr>
              <a:t>and Free App:</a:t>
            </a:r>
            <a:endParaRPr lang="en-US" sz="2400" b="0" i="0" dirty="0">
              <a:solidFill>
                <a:schemeClr val="tx1"/>
              </a:solidFill>
              <a:effectLst/>
              <a:latin typeface="Arial" panose="020B0604020202020204" pitchFamily="34" charset="0"/>
              <a:cs typeface="Arial" panose="020B0604020202020204" pitchFamily="34" charset="0"/>
            </a:endParaRPr>
          </a:p>
        </p:txBody>
      </p:sp>
      <p:pic>
        <p:nvPicPr>
          <p:cNvPr id="3074" name="Picture 2">
            <a:extLst>
              <a:ext uri="{FF2B5EF4-FFF2-40B4-BE49-F238E27FC236}">
                <a16:creationId xmlns="" xmlns:a16="http://schemas.microsoft.com/office/drawing/2014/main" id="{678F658D-7C8F-6B95-0F12-ADBA738ED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90" y="1051895"/>
            <a:ext cx="5921797" cy="3799839"/>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13">
            <a:extLst>
              <a:ext uri="{FF2B5EF4-FFF2-40B4-BE49-F238E27FC236}">
                <a16:creationId xmlns="" xmlns:a16="http://schemas.microsoft.com/office/drawing/2014/main" id="{570CA1DE-8E92-0ADA-97A4-5642EB83037E}"/>
              </a:ext>
            </a:extLst>
          </p:cNvPr>
          <p:cNvSpPr/>
          <p:nvPr/>
        </p:nvSpPr>
        <p:spPr>
          <a:xfrm>
            <a:off x="434338" y="200121"/>
            <a:ext cx="470540" cy="409887"/>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 xmlns:a16="http://schemas.microsoft.com/office/drawing/2014/main" id="{E08F18E3-2460-BE89-E72E-34F365C8A669}"/>
              </a:ext>
            </a:extLst>
          </p:cNvPr>
          <p:cNvSpPr txBox="1"/>
          <p:nvPr/>
        </p:nvSpPr>
        <p:spPr>
          <a:xfrm>
            <a:off x="6617547" y="1505265"/>
            <a:ext cx="2137347" cy="2893100"/>
          </a:xfrm>
          <a:prstGeom prst="rect">
            <a:avLst/>
          </a:prstGeom>
          <a:noFill/>
          <a:ln>
            <a:solidFill>
              <a:schemeClr val="accent2">
                <a:lumMod val="90000"/>
                <a:lumOff val="10000"/>
              </a:schemeClr>
            </a:solidFill>
            <a:prstDash val="solid"/>
          </a:ln>
        </p:spPr>
        <p:txBody>
          <a:bodyPr wrap="square" rtlCol="0">
            <a:spAutoFit/>
          </a:bodyPr>
          <a:lstStyle/>
          <a:p>
            <a:pPr marL="285750" indent="-285750">
              <a:buFont typeface="Wingdings" panose="05000000000000000000" pitchFamily="2" charset="2"/>
              <a:buChar char="Ø"/>
            </a:pPr>
            <a:endParaRPr lang="en-IN" dirty="0" smtClean="0"/>
          </a:p>
          <a:p>
            <a:pPr marL="285750" indent="-285750">
              <a:buFont typeface="Wingdings" panose="05000000000000000000" pitchFamily="2" charset="2"/>
              <a:buChar char="Ø"/>
            </a:pPr>
            <a:r>
              <a:rPr lang="en-IN" dirty="0" smtClean="0"/>
              <a:t>This Violin Plot </a:t>
            </a:r>
            <a:r>
              <a:rPr lang="en-IN" dirty="0"/>
              <a:t>shows that density of </a:t>
            </a:r>
            <a:r>
              <a:rPr lang="en-IN" dirty="0" smtClean="0"/>
              <a:t>Neutral </a:t>
            </a:r>
            <a:r>
              <a:rPr lang="en-IN" dirty="0"/>
              <a:t>sentiment polarity is high for both type of app.</a:t>
            </a:r>
          </a:p>
          <a:p>
            <a:pPr marL="285750" indent="-285750">
              <a:buFont typeface="Arial" panose="020B0604020202020204" pitchFamily="34" charset="0"/>
              <a:buChar char="•"/>
            </a:pPr>
            <a:endParaRPr lang="en-IN" dirty="0"/>
          </a:p>
          <a:p>
            <a:pPr marL="285750" indent="-285750">
              <a:buFont typeface="Wingdings" panose="05000000000000000000" pitchFamily="2" charset="2"/>
              <a:buChar char="Ø"/>
            </a:pPr>
            <a:r>
              <a:rPr lang="en-IN" dirty="0"/>
              <a:t>Chances of Negative Sentiment Polarity is less for paid apps in comparison to Free apps.</a:t>
            </a:r>
          </a:p>
          <a:p>
            <a:endParaRPr lang="en-IN" dirty="0"/>
          </a:p>
        </p:txBody>
      </p:sp>
      <p:sp>
        <p:nvSpPr>
          <p:cNvPr id="11" name="TextBox 10">
            <a:extLst>
              <a:ext uri="{FF2B5EF4-FFF2-40B4-BE49-F238E27FC236}">
                <a16:creationId xmlns="" xmlns:a16="http://schemas.microsoft.com/office/drawing/2014/main" id="{6B3652E8-A55B-3F5E-2F6B-2FDD0A7526B4}"/>
              </a:ext>
            </a:extLst>
          </p:cNvPr>
          <p:cNvSpPr txBox="1"/>
          <p:nvPr/>
        </p:nvSpPr>
        <p:spPr>
          <a:xfrm>
            <a:off x="6180666" y="2430880"/>
            <a:ext cx="504613" cy="307777"/>
          </a:xfrm>
          <a:prstGeom prst="rect">
            <a:avLst/>
          </a:prstGeom>
          <a:noFill/>
        </p:spPr>
        <p:txBody>
          <a:bodyPr wrap="square">
            <a:spAutoFit/>
          </a:bodyPr>
          <a:lstStyle/>
          <a:p>
            <a:r>
              <a:rPr lang="en-IN" dirty="0">
                <a:effectLst/>
              </a:rPr>
              <a:t>⏪</a:t>
            </a:r>
            <a:endParaRPr lang="en-IN" dirty="0"/>
          </a:p>
        </p:txBody>
      </p:sp>
      <p:sp>
        <p:nvSpPr>
          <p:cNvPr id="13" name="TextBox 12">
            <a:extLst>
              <a:ext uri="{FF2B5EF4-FFF2-40B4-BE49-F238E27FC236}">
                <a16:creationId xmlns="" xmlns:a16="http://schemas.microsoft.com/office/drawing/2014/main" id="{66B73A69-B1C3-A8A4-883C-DC99E0032A75}"/>
              </a:ext>
            </a:extLst>
          </p:cNvPr>
          <p:cNvSpPr txBox="1"/>
          <p:nvPr/>
        </p:nvSpPr>
        <p:spPr>
          <a:xfrm>
            <a:off x="6180666" y="2047710"/>
            <a:ext cx="355602" cy="307777"/>
          </a:xfrm>
          <a:prstGeom prst="rect">
            <a:avLst/>
          </a:prstGeom>
          <a:noFill/>
        </p:spPr>
        <p:txBody>
          <a:bodyPr wrap="square">
            <a:spAutoFit/>
          </a:bodyPr>
          <a:lstStyle/>
          <a:p>
            <a:r>
              <a:rPr lang="en-IN" dirty="0">
                <a:effectLst/>
              </a:rPr>
              <a:t>⏩</a:t>
            </a:r>
            <a:endParaRPr lang="en-IN" dirty="0"/>
          </a:p>
        </p:txBody>
      </p:sp>
    </p:spTree>
    <p:extLst>
      <p:ext uri="{BB962C8B-B14F-4D97-AF65-F5344CB8AC3E}">
        <p14:creationId xmlns:p14="http://schemas.microsoft.com/office/powerpoint/2010/main" val="12810961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50DFFC55-06EA-3E8A-4942-3F72CF1AE6F5}"/>
              </a:ext>
            </a:extLst>
          </p:cNvPr>
          <p:cNvSpPr txBox="1"/>
          <p:nvPr/>
        </p:nvSpPr>
        <p:spPr>
          <a:xfrm>
            <a:off x="1008255" y="79997"/>
            <a:ext cx="6297217" cy="830997"/>
          </a:xfrm>
          <a:prstGeom prst="rect">
            <a:avLst/>
          </a:prstGeom>
          <a:noFill/>
        </p:spPr>
        <p:txBody>
          <a:bodyPr wrap="square">
            <a:spAutoFit/>
          </a:bodyPr>
          <a:lstStyle/>
          <a:p>
            <a:pPr eaLnBrk="0" fontAlgn="base" hangingPunct="0">
              <a:spcBef>
                <a:spcPct val="0"/>
              </a:spcBef>
              <a:spcAft>
                <a:spcPct val="0"/>
              </a:spcAft>
              <a:buClrTx/>
            </a:pPr>
            <a:r>
              <a:rPr lang="en-IN" sz="2400" b="1" dirty="0" smtClean="0">
                <a:solidFill>
                  <a:schemeClr val="tx1"/>
                </a:solidFill>
                <a:effectLst/>
                <a:latin typeface="+mn-lt"/>
              </a:rPr>
              <a:t>Is</a:t>
            </a:r>
            <a:r>
              <a:rPr lang="en-IN" sz="2400" b="1" dirty="0">
                <a:solidFill>
                  <a:schemeClr val="tx1"/>
                </a:solidFill>
                <a:effectLst/>
                <a:latin typeface="+mn-lt"/>
              </a:rPr>
              <a:t> </a:t>
            </a:r>
            <a:r>
              <a:rPr lang="en-IN" sz="2400" b="1" dirty="0" err="1" smtClean="0">
                <a:solidFill>
                  <a:schemeClr val="tx1"/>
                </a:solidFill>
                <a:latin typeface="+mn-lt"/>
              </a:rPr>
              <a:t>S</a:t>
            </a:r>
            <a:r>
              <a:rPr lang="en-IN" sz="2400" b="1" dirty="0" err="1" smtClean="0">
                <a:solidFill>
                  <a:schemeClr val="tx1"/>
                </a:solidFill>
                <a:effectLst/>
                <a:latin typeface="+mn-lt"/>
              </a:rPr>
              <a:t>entiment_Subjectivity</a:t>
            </a:r>
            <a:r>
              <a:rPr lang="en-IN" sz="2400" b="1" dirty="0">
                <a:solidFill>
                  <a:schemeClr val="tx1"/>
                </a:solidFill>
                <a:effectLst/>
                <a:latin typeface="+mn-lt"/>
              </a:rPr>
              <a:t> proportional to </a:t>
            </a:r>
            <a:r>
              <a:rPr lang="en-IN" sz="2400" b="1" dirty="0" err="1" smtClean="0">
                <a:solidFill>
                  <a:schemeClr val="tx1"/>
                </a:solidFill>
                <a:latin typeface="+mn-lt"/>
              </a:rPr>
              <a:t>S</a:t>
            </a:r>
            <a:r>
              <a:rPr lang="en-IN" sz="2400" b="1" dirty="0" err="1" smtClean="0">
                <a:solidFill>
                  <a:schemeClr val="tx1"/>
                </a:solidFill>
                <a:effectLst/>
                <a:latin typeface="+mn-lt"/>
              </a:rPr>
              <a:t>entiment_Polarity</a:t>
            </a:r>
            <a:r>
              <a:rPr lang="en-IN" sz="2400" b="1" dirty="0">
                <a:solidFill>
                  <a:schemeClr val="tx1"/>
                </a:solidFill>
                <a:effectLst/>
                <a:latin typeface="+mn-lt"/>
              </a:rPr>
              <a:t>?</a:t>
            </a:r>
          </a:p>
        </p:txBody>
      </p:sp>
      <p:sp>
        <p:nvSpPr>
          <p:cNvPr id="6" name="object 13">
            <a:extLst>
              <a:ext uri="{FF2B5EF4-FFF2-40B4-BE49-F238E27FC236}">
                <a16:creationId xmlns="" xmlns:a16="http://schemas.microsoft.com/office/drawing/2014/main" id="{D0F50D0F-9D28-152C-7C2D-BEF10BC837F2}"/>
              </a:ext>
            </a:extLst>
          </p:cNvPr>
          <p:cNvSpPr/>
          <p:nvPr/>
        </p:nvSpPr>
        <p:spPr>
          <a:xfrm>
            <a:off x="338667" y="175098"/>
            <a:ext cx="566005" cy="519678"/>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 xmlns:a16="http://schemas.microsoft.com/office/drawing/2014/main" id="{D2B3F091-FF1A-89AC-711E-1CF352193609}"/>
              </a:ext>
            </a:extLst>
          </p:cNvPr>
          <p:cNvSpPr txBox="1"/>
          <p:nvPr/>
        </p:nvSpPr>
        <p:spPr>
          <a:xfrm>
            <a:off x="123431" y="1214462"/>
            <a:ext cx="2931053" cy="2308324"/>
          </a:xfrm>
          <a:prstGeom prst="rect">
            <a:avLst/>
          </a:prstGeom>
          <a:noFill/>
        </p:spPr>
        <p:txBody>
          <a:bodyPr wrap="square">
            <a:spAutoFit/>
          </a:bodyPr>
          <a:lstStyle/>
          <a:p>
            <a:pPr algn="just"/>
            <a:r>
              <a:rPr lang="en-US" sz="1600" i="0" dirty="0">
                <a:solidFill>
                  <a:schemeClr val="accent5">
                    <a:lumMod val="50000"/>
                  </a:schemeClr>
                </a:solidFill>
                <a:effectLst/>
                <a:latin typeface="Verdana" panose="020B0604030504040204" pitchFamily="34" charset="0"/>
                <a:ea typeface="Verdana" panose="020B0604030504040204" pitchFamily="34" charset="0"/>
              </a:rPr>
              <a:t>From the above scatter plot it can be concluded </a:t>
            </a:r>
            <a:r>
              <a:rPr lang="en-US" sz="1600" i="0" dirty="0" smtClean="0">
                <a:solidFill>
                  <a:schemeClr val="accent5">
                    <a:lumMod val="50000"/>
                  </a:schemeClr>
                </a:solidFill>
                <a:effectLst/>
                <a:latin typeface="Verdana" panose="020B0604030504040204" pitchFamily="34" charset="0"/>
                <a:ea typeface="Verdana" panose="020B0604030504040204" pitchFamily="34" charset="0"/>
              </a:rPr>
              <a:t>that sentiment </a:t>
            </a:r>
            <a:r>
              <a:rPr lang="en-US" sz="1600" i="0" dirty="0">
                <a:solidFill>
                  <a:schemeClr val="accent5">
                    <a:lumMod val="50000"/>
                  </a:schemeClr>
                </a:solidFill>
                <a:effectLst/>
                <a:latin typeface="Verdana" panose="020B0604030504040204" pitchFamily="34" charset="0"/>
                <a:ea typeface="Verdana" panose="020B0604030504040204" pitchFamily="34" charset="0"/>
              </a:rPr>
              <a:t>subjectivity is not always proportional to sentiment polarity but in maximum number of case, shows a proportional </a:t>
            </a:r>
            <a:r>
              <a:rPr lang="en-US" sz="1600" i="0" dirty="0" smtClean="0">
                <a:solidFill>
                  <a:schemeClr val="accent5">
                    <a:lumMod val="50000"/>
                  </a:schemeClr>
                </a:solidFill>
                <a:effectLst/>
                <a:latin typeface="Verdana" panose="020B0604030504040204" pitchFamily="34" charset="0"/>
                <a:ea typeface="Verdana" panose="020B0604030504040204" pitchFamily="34" charset="0"/>
              </a:rPr>
              <a:t>behavior</a:t>
            </a:r>
            <a:r>
              <a:rPr lang="en-US" sz="1600" i="0" dirty="0">
                <a:solidFill>
                  <a:schemeClr val="accent5">
                    <a:lumMod val="50000"/>
                  </a:schemeClr>
                </a:solidFill>
                <a:effectLst/>
                <a:latin typeface="Verdana" panose="020B0604030504040204" pitchFamily="34" charset="0"/>
                <a:ea typeface="Verdana" panose="020B0604030504040204" pitchFamily="34" charset="0"/>
              </a:rPr>
              <a:t>, when variance is too high or low.</a:t>
            </a:r>
            <a:endParaRPr lang="en-IN" sz="1600" dirty="0">
              <a:solidFill>
                <a:schemeClr val="accent5">
                  <a:lumMod val="50000"/>
                </a:schemeClr>
              </a:solidFill>
              <a:latin typeface="Verdana" panose="020B0604030504040204" pitchFamily="34" charset="0"/>
              <a:ea typeface="Verdana" panose="020B0604030504040204" pitchFamily="34" charset="0"/>
            </a:endParaRPr>
          </a:p>
        </p:txBody>
      </p:sp>
      <p:sp>
        <p:nvSpPr>
          <p:cNvPr id="9" name="object 4">
            <a:extLst>
              <a:ext uri="{FF2B5EF4-FFF2-40B4-BE49-F238E27FC236}">
                <a16:creationId xmlns="" xmlns:a16="http://schemas.microsoft.com/office/drawing/2014/main" id="{01E7902E-30A6-F9FA-832E-A373A69D0BE5}"/>
              </a:ext>
            </a:extLst>
          </p:cNvPr>
          <p:cNvSpPr txBox="1"/>
          <p:nvPr/>
        </p:nvSpPr>
        <p:spPr>
          <a:xfrm>
            <a:off x="123431" y="1214462"/>
            <a:ext cx="3038057" cy="236310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pic>
        <p:nvPicPr>
          <p:cNvPr id="8194" name="Picture 2">
            <a:extLst>
              <a:ext uri="{FF2B5EF4-FFF2-40B4-BE49-F238E27FC236}">
                <a16:creationId xmlns="" xmlns:a16="http://schemas.microsoft.com/office/drawing/2014/main" id="{9C5B9C61-6975-BDAF-0E30-456639C04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894" y="1090508"/>
            <a:ext cx="5702458" cy="370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5308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 xmlns:a16="http://schemas.microsoft.com/office/drawing/2014/main" id="{6D6A7BF0-D83A-B9B7-6F00-06351AC83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73" y="860214"/>
            <a:ext cx="6272107" cy="41114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 xmlns:a16="http://schemas.microsoft.com/office/drawing/2014/main" id="{61998F4B-CADD-A8E5-CA71-8E936EFE0ABC}"/>
              </a:ext>
            </a:extLst>
          </p:cNvPr>
          <p:cNvGraphicFramePr>
            <a:graphicFrameLocks noGrp="1"/>
          </p:cNvGraphicFramePr>
          <p:nvPr>
            <p:extLst>
              <p:ext uri="{D42A27DB-BD31-4B8C-83A1-F6EECF244321}">
                <p14:modId xmlns:p14="http://schemas.microsoft.com/office/powerpoint/2010/main" val="3918696462"/>
              </p:ext>
            </p:extLst>
          </p:nvPr>
        </p:nvGraphicFramePr>
        <p:xfrm>
          <a:off x="60960" y="765387"/>
          <a:ext cx="6488853" cy="4179146"/>
        </p:xfrm>
        <a:graphic>
          <a:graphicData uri="http://schemas.openxmlformats.org/drawingml/2006/table">
            <a:tbl>
              <a:tblPr/>
              <a:tblGrid>
                <a:gridCol w="6488853">
                  <a:extLst>
                    <a:ext uri="{9D8B030D-6E8A-4147-A177-3AD203B41FA5}">
                      <a16:colId xmlns="" xmlns:a16="http://schemas.microsoft.com/office/drawing/2014/main" val="272414681"/>
                    </a:ext>
                  </a:extLst>
                </a:gridCol>
              </a:tblGrid>
              <a:tr h="4179146">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 xmlns:a16="http://schemas.microsoft.com/office/drawing/2014/main" val="705434342"/>
                  </a:ext>
                </a:extLst>
              </a:tr>
            </a:tbl>
          </a:graphicData>
        </a:graphic>
      </p:graphicFrame>
      <p:sp>
        <p:nvSpPr>
          <p:cNvPr id="3" name="TextBox 2">
            <a:extLst>
              <a:ext uri="{FF2B5EF4-FFF2-40B4-BE49-F238E27FC236}">
                <a16:creationId xmlns="" xmlns:a16="http://schemas.microsoft.com/office/drawing/2014/main" id="{DBC2C503-50EF-D60C-92D0-E1755BB6B2CE}"/>
              </a:ext>
            </a:extLst>
          </p:cNvPr>
          <p:cNvSpPr txBox="1"/>
          <p:nvPr/>
        </p:nvSpPr>
        <p:spPr>
          <a:xfrm>
            <a:off x="6996852" y="1482270"/>
            <a:ext cx="1845590" cy="3323987"/>
          </a:xfrm>
          <a:prstGeom prst="rect">
            <a:avLst/>
          </a:prstGeom>
          <a:noFill/>
          <a:ln>
            <a:solidFill>
              <a:schemeClr val="tx1">
                <a:lumMod val="75000"/>
              </a:schemeClr>
            </a:solidFill>
          </a:ln>
        </p:spPr>
        <p:txBody>
          <a:bodyPr wrap="square" rtlCol="0">
            <a:spAutoFit/>
          </a:bodyPr>
          <a:lstStyle/>
          <a:p>
            <a:r>
              <a:rPr lang="en-IN" dirty="0">
                <a:latin typeface="Verdana" panose="020B0604030504040204" pitchFamily="34" charset="0"/>
                <a:ea typeface="Verdana" panose="020B0604030504040204" pitchFamily="34" charset="0"/>
              </a:rPr>
              <a:t>From this </a:t>
            </a:r>
            <a:r>
              <a:rPr lang="en-IN" dirty="0" smtClean="0">
                <a:latin typeface="Verdana" panose="020B0604030504040204" pitchFamily="34" charset="0"/>
                <a:ea typeface="Verdana" panose="020B0604030504040204" pitchFamily="34" charset="0"/>
              </a:rPr>
              <a:t>strip plot </a:t>
            </a:r>
            <a:r>
              <a:rPr lang="en-IN" dirty="0">
                <a:latin typeface="Verdana" panose="020B0604030504040204" pitchFamily="34" charset="0"/>
                <a:ea typeface="Verdana" panose="020B0604030504040204" pitchFamily="34" charset="0"/>
              </a:rPr>
              <a:t>between price and </a:t>
            </a:r>
            <a:r>
              <a:rPr lang="en-IN" dirty="0" smtClean="0">
                <a:latin typeface="Verdana" panose="020B0604030504040204" pitchFamily="34" charset="0"/>
                <a:ea typeface="Verdana" panose="020B0604030504040204" pitchFamily="34" charset="0"/>
              </a:rPr>
              <a:t>category, </a:t>
            </a:r>
            <a:r>
              <a:rPr lang="en-IN" dirty="0">
                <a:latin typeface="Verdana" panose="020B0604030504040204" pitchFamily="34" charset="0"/>
                <a:ea typeface="Verdana" panose="020B0604030504040204" pitchFamily="34" charset="0"/>
              </a:rPr>
              <a:t>we infer that most of the apps on </a:t>
            </a:r>
            <a:r>
              <a:rPr lang="en-IN" dirty="0" err="1" smtClean="0">
                <a:latin typeface="Verdana" panose="020B0604030504040204" pitchFamily="34" charset="0"/>
                <a:ea typeface="Verdana" panose="020B0604030504040204" pitchFamily="34" charset="0"/>
              </a:rPr>
              <a:t>PlayStore</a:t>
            </a:r>
            <a:r>
              <a:rPr lang="en-IN" dirty="0" smtClean="0">
                <a:latin typeface="Verdana" panose="020B0604030504040204" pitchFamily="34" charset="0"/>
                <a:ea typeface="Verdana" panose="020B0604030504040204" pitchFamily="34" charset="0"/>
              </a:rPr>
              <a:t> </a:t>
            </a:r>
            <a:r>
              <a:rPr lang="en-IN" dirty="0">
                <a:latin typeface="Verdana" panose="020B0604030504040204" pitchFamily="34" charset="0"/>
                <a:ea typeface="Verdana" panose="020B0604030504040204" pitchFamily="34" charset="0"/>
              </a:rPr>
              <a:t>are available for </a:t>
            </a:r>
            <a:r>
              <a:rPr lang="en-IN" dirty="0" smtClean="0">
                <a:latin typeface="Verdana" panose="020B0604030504040204" pitchFamily="34" charset="0"/>
                <a:ea typeface="Verdana" panose="020B0604030504040204" pitchFamily="34" charset="0"/>
              </a:rPr>
              <a:t>free and </a:t>
            </a:r>
            <a:r>
              <a:rPr lang="en-IN" dirty="0">
                <a:latin typeface="Verdana" panose="020B0604030504040204" pitchFamily="34" charset="0"/>
                <a:ea typeface="Verdana" panose="020B0604030504040204" pitchFamily="34" charset="0"/>
              </a:rPr>
              <a:t>very few categories provide the  apps of paid type and maximum price of any app is not exceeding the $400.</a:t>
            </a:r>
          </a:p>
        </p:txBody>
      </p:sp>
      <p:sp>
        <p:nvSpPr>
          <p:cNvPr id="5" name="TextBox 4">
            <a:extLst>
              <a:ext uri="{FF2B5EF4-FFF2-40B4-BE49-F238E27FC236}">
                <a16:creationId xmlns="" xmlns:a16="http://schemas.microsoft.com/office/drawing/2014/main" id="{D75F75F0-936C-B84C-6768-8B6317BAED77}"/>
              </a:ext>
            </a:extLst>
          </p:cNvPr>
          <p:cNvSpPr txBox="1"/>
          <p:nvPr/>
        </p:nvSpPr>
        <p:spPr>
          <a:xfrm>
            <a:off x="7084546" y="798659"/>
            <a:ext cx="1930400" cy="523220"/>
          </a:xfrm>
          <a:prstGeom prst="rect">
            <a:avLst/>
          </a:prstGeom>
          <a:noFill/>
        </p:spPr>
        <p:txBody>
          <a:bodyPr wrap="square" rtlCol="0">
            <a:spAutoFit/>
          </a:bodyPr>
          <a:lstStyle/>
          <a:p>
            <a:r>
              <a:rPr lang="en-IN" dirty="0">
                <a:latin typeface="Comic Sans MS" panose="030F0702030302020204" pitchFamily="66" charset="0"/>
              </a:rPr>
              <a:t>  Our insights from this plot:</a:t>
            </a:r>
          </a:p>
        </p:txBody>
      </p:sp>
      <p:sp>
        <p:nvSpPr>
          <p:cNvPr id="6" name="TextBox 5">
            <a:extLst>
              <a:ext uri="{FF2B5EF4-FFF2-40B4-BE49-F238E27FC236}">
                <a16:creationId xmlns="" xmlns:a16="http://schemas.microsoft.com/office/drawing/2014/main" id="{1D8B3E2D-47AB-1AE3-E38B-1109F9520C71}"/>
              </a:ext>
            </a:extLst>
          </p:cNvPr>
          <p:cNvSpPr txBox="1"/>
          <p:nvPr/>
        </p:nvSpPr>
        <p:spPr>
          <a:xfrm>
            <a:off x="6756399" y="860214"/>
            <a:ext cx="480907" cy="400110"/>
          </a:xfrm>
          <a:prstGeom prst="rect">
            <a:avLst/>
          </a:prstGeom>
          <a:noFill/>
        </p:spPr>
        <p:txBody>
          <a:bodyPr wrap="square" rtlCol="0">
            <a:spAutoFit/>
          </a:bodyPr>
          <a:lstStyle/>
          <a:p>
            <a:r>
              <a:rPr lang="en-IN" sz="2000" dirty="0">
                <a:effectLst/>
                <a:highlight>
                  <a:srgbClr val="800000"/>
                </a:highlight>
              </a:rPr>
              <a:t>👇</a:t>
            </a:r>
            <a:endParaRPr lang="en-IN" sz="2000" dirty="0">
              <a:highlight>
                <a:srgbClr val="800000"/>
              </a:highlight>
            </a:endParaRPr>
          </a:p>
        </p:txBody>
      </p:sp>
      <p:sp>
        <p:nvSpPr>
          <p:cNvPr id="7" name="TextBox 6">
            <a:extLst>
              <a:ext uri="{FF2B5EF4-FFF2-40B4-BE49-F238E27FC236}">
                <a16:creationId xmlns="" xmlns:a16="http://schemas.microsoft.com/office/drawing/2014/main" id="{7D47B503-77A4-3DB0-B0B0-87D3AF90FDFA}"/>
              </a:ext>
            </a:extLst>
          </p:cNvPr>
          <p:cNvSpPr txBox="1"/>
          <p:nvPr/>
        </p:nvSpPr>
        <p:spPr>
          <a:xfrm>
            <a:off x="880533" y="159555"/>
            <a:ext cx="6804318" cy="478714"/>
          </a:xfrm>
          <a:prstGeom prst="rect">
            <a:avLst/>
          </a:prstGeom>
          <a:noFill/>
        </p:spPr>
        <p:txBody>
          <a:bodyPr wrap="square" rtlCol="0">
            <a:spAutoFit/>
          </a:bodyPr>
          <a:lstStyle/>
          <a:p>
            <a:r>
              <a:rPr lang="en-IN" sz="2400" b="1" dirty="0">
                <a:solidFill>
                  <a:schemeClr val="tx1"/>
                </a:solidFill>
                <a:latin typeface="+mn-lt"/>
                <a:cs typeface="Aharoni" panose="02010803020104030203" pitchFamily="2" charset="-79"/>
              </a:rPr>
              <a:t>App Prices across the Popular Categories:</a:t>
            </a:r>
          </a:p>
        </p:txBody>
      </p:sp>
      <p:sp>
        <p:nvSpPr>
          <p:cNvPr id="10" name="object 13">
            <a:extLst>
              <a:ext uri="{FF2B5EF4-FFF2-40B4-BE49-F238E27FC236}">
                <a16:creationId xmlns="" xmlns:a16="http://schemas.microsoft.com/office/drawing/2014/main" id="{58C217F5-DE8C-36A0-7DFC-1A5BC446D103}"/>
              </a:ext>
            </a:extLst>
          </p:cNvPr>
          <p:cNvSpPr/>
          <p:nvPr/>
        </p:nvSpPr>
        <p:spPr>
          <a:xfrm>
            <a:off x="373291" y="106473"/>
            <a:ext cx="513258" cy="5062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88214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C174DBB-A3B6-37AD-F248-3DEE7B38CECA}"/>
              </a:ext>
            </a:extLst>
          </p:cNvPr>
          <p:cNvSpPr txBox="1"/>
          <p:nvPr/>
        </p:nvSpPr>
        <p:spPr>
          <a:xfrm>
            <a:off x="948545" y="156755"/>
            <a:ext cx="6788199" cy="461665"/>
          </a:xfrm>
          <a:prstGeom prst="rect">
            <a:avLst/>
          </a:prstGeom>
          <a:noFill/>
        </p:spPr>
        <p:txBody>
          <a:bodyPr wrap="square">
            <a:spAutoFit/>
          </a:bodyPr>
          <a:lstStyle/>
          <a:p>
            <a:r>
              <a:rPr lang="en-US" sz="2400" b="1" dirty="0" smtClean="0">
                <a:solidFill>
                  <a:schemeClr val="tx1"/>
                </a:solidFill>
                <a:latin typeface="+mn-lt"/>
              </a:rPr>
              <a:t>Co-Relation in </a:t>
            </a:r>
            <a:r>
              <a:rPr lang="en-US" sz="2400" b="1" dirty="0" smtClean="0">
                <a:solidFill>
                  <a:schemeClr val="tx1"/>
                </a:solidFill>
                <a:effectLst/>
                <a:latin typeface="+mn-lt"/>
              </a:rPr>
              <a:t>merged</a:t>
            </a:r>
            <a:r>
              <a:rPr lang="en-US" sz="2400" b="1" dirty="0">
                <a:solidFill>
                  <a:schemeClr val="tx1"/>
                </a:solidFill>
                <a:effectLst/>
                <a:latin typeface="+mn-lt"/>
              </a:rPr>
              <a:t> data frame</a:t>
            </a:r>
          </a:p>
        </p:txBody>
      </p:sp>
      <p:sp>
        <p:nvSpPr>
          <p:cNvPr id="8" name="object 4">
            <a:extLst>
              <a:ext uri="{FF2B5EF4-FFF2-40B4-BE49-F238E27FC236}">
                <a16:creationId xmlns="" xmlns:a16="http://schemas.microsoft.com/office/drawing/2014/main" id="{A7D33970-2B73-6BC4-4CF7-D3A99ECB691A}"/>
              </a:ext>
            </a:extLst>
          </p:cNvPr>
          <p:cNvSpPr txBox="1"/>
          <p:nvPr/>
        </p:nvSpPr>
        <p:spPr>
          <a:xfrm>
            <a:off x="217034" y="1216892"/>
            <a:ext cx="2207919" cy="2709716"/>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smtClean="0">
                <a:solidFill>
                  <a:srgbClr val="124F5C"/>
                </a:solidFill>
                <a:latin typeface="Verdana" panose="020B0604030504040204" pitchFamily="34" charset="0"/>
                <a:ea typeface="Verdana" panose="020B0604030504040204" pitchFamily="34" charset="0"/>
                <a:cs typeface="Arial" panose="020B0604020202020204" pitchFamily="34" charset="0"/>
              </a:rPr>
              <a:t>In</a:t>
            </a:r>
            <a:r>
              <a:rPr lang="en-US" sz="1600" spc="-5" dirty="0" smtClean="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smtClean="0">
                <a:solidFill>
                  <a:srgbClr val="124F5C"/>
                </a:solidFill>
                <a:latin typeface="Verdana" panose="020B0604030504040204" pitchFamily="34" charset="0"/>
                <a:ea typeface="Verdana" panose="020B0604030504040204" pitchFamily="34" charset="0"/>
                <a:cs typeface="Arial" panose="020B0604020202020204" pitchFamily="34" charset="0"/>
              </a:rPr>
              <a:t>this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correlation </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matrix,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There </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is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not </a:t>
            </a:r>
            <a:r>
              <a:rPr sz="1600" spc="-43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smtClean="0">
                <a:solidFill>
                  <a:srgbClr val="124F5C"/>
                </a:solidFill>
                <a:latin typeface="Verdana" panose="020B0604030504040204" pitchFamily="34" charset="0"/>
                <a:ea typeface="Verdana" panose="020B0604030504040204" pitchFamily="34" charset="0"/>
                <a:cs typeface="Arial" panose="020B0604020202020204" pitchFamily="34" charset="0"/>
              </a:rPr>
              <a:t>significant</a:t>
            </a:r>
            <a:r>
              <a:rPr sz="1600" dirty="0" smtClean="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relationship</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smtClean="0">
                <a:solidFill>
                  <a:srgbClr val="124F5C"/>
                </a:solidFill>
                <a:latin typeface="Verdana" panose="020B0604030504040204" pitchFamily="34" charset="0"/>
                <a:ea typeface="Verdana" panose="020B0604030504040204" pitchFamily="34" charset="0"/>
                <a:cs typeface="Arial" panose="020B0604020202020204" pitchFamily="34" charset="0"/>
              </a:rPr>
              <a:t>between</a:t>
            </a:r>
            <a:r>
              <a:rPr lang="en-US" sz="1600" spc="-43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lang="en-US" sz="1600" spc="-430" dirty="0" smtClean="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smtClean="0">
                <a:solidFill>
                  <a:srgbClr val="124F5C"/>
                </a:solidFill>
                <a:latin typeface="Verdana" panose="020B0604030504040204" pitchFamily="34" charset="0"/>
                <a:ea typeface="Verdana" panose="020B0604030504040204" pitchFamily="34" charset="0"/>
                <a:cs typeface="Arial" panose="020B0604020202020204" pitchFamily="34" charset="0"/>
              </a:rPr>
              <a:t>Rating</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10" dirty="0">
                <a:solidFill>
                  <a:srgbClr val="124F5C"/>
                </a:solidFill>
                <a:latin typeface="Verdana" panose="020B0604030504040204" pitchFamily="34" charset="0"/>
                <a:ea typeface="Verdana" panose="020B0604030504040204" pitchFamily="34" charset="0"/>
                <a:cs typeface="Arial" panose="020B0604020202020204" pitchFamily="34" charset="0"/>
              </a:rPr>
              <a:t>Reviews,</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 Size</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and</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Installs </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with respect to the Sentiment </a:t>
            </a:r>
            <a:r>
              <a:rPr sz="1600" dirty="0">
                <a:solidFill>
                  <a:srgbClr val="124F5C"/>
                </a:solidFill>
                <a:latin typeface="Verdana" panose="020B0604030504040204" pitchFamily="34" charset="0"/>
                <a:ea typeface="Verdana" panose="020B0604030504040204" pitchFamily="34" charset="0"/>
                <a:cs typeface="Arial" panose="020B0604020202020204" pitchFamily="34" charset="0"/>
              </a:rPr>
              <a:t>polarity </a:t>
            </a:r>
            <a:r>
              <a:rPr sz="1600" spc="-43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and Sentiment</a:t>
            </a:r>
            <a:r>
              <a:rPr sz="1600" spc="20" dirty="0">
                <a:solidFill>
                  <a:srgbClr val="124F5C"/>
                </a:solidFill>
                <a:latin typeface="Verdana" panose="020B0604030504040204" pitchFamily="34" charset="0"/>
                <a:ea typeface="Verdana" panose="020B0604030504040204" pitchFamily="34" charset="0"/>
                <a:cs typeface="Arial" panose="020B0604020202020204" pitchFamily="34" charset="0"/>
              </a:rPr>
              <a:t> </a:t>
            </a:r>
            <a:r>
              <a:rPr sz="1600" spc="-5" dirty="0">
                <a:solidFill>
                  <a:srgbClr val="124F5C"/>
                </a:solidFill>
                <a:latin typeface="Verdana" panose="020B0604030504040204" pitchFamily="34" charset="0"/>
                <a:ea typeface="Verdana" panose="020B0604030504040204" pitchFamily="34" charset="0"/>
                <a:cs typeface="Arial" panose="020B0604020202020204" pitchFamily="34" charset="0"/>
              </a:rPr>
              <a:t>subjectivity.</a:t>
            </a:r>
            <a:endParaRPr sz="1600" dirty="0">
              <a:latin typeface="Verdana" panose="020B0604030504040204" pitchFamily="34" charset="0"/>
              <a:ea typeface="Verdana" panose="020B0604030504040204" pitchFamily="34" charset="0"/>
              <a:cs typeface="Arial" panose="020B0604020202020204" pitchFamily="34" charset="0"/>
            </a:endParaRPr>
          </a:p>
        </p:txBody>
      </p:sp>
      <p:sp>
        <p:nvSpPr>
          <p:cNvPr id="9" name="object 13">
            <a:extLst>
              <a:ext uri="{FF2B5EF4-FFF2-40B4-BE49-F238E27FC236}">
                <a16:creationId xmlns="" xmlns:a16="http://schemas.microsoft.com/office/drawing/2014/main" id="{24CD2631-AD4A-E5D9-A3F1-D4A544CCCD5B}"/>
              </a:ext>
            </a:extLst>
          </p:cNvPr>
          <p:cNvSpPr/>
          <p:nvPr/>
        </p:nvSpPr>
        <p:spPr>
          <a:xfrm>
            <a:off x="407158" y="217715"/>
            <a:ext cx="513258" cy="506273"/>
          </a:xfrm>
          <a:prstGeom prst="rect">
            <a:avLst/>
          </a:prstGeom>
          <a:blipFill>
            <a:blip r:embed="rId2" cstate="print"/>
            <a:stretch>
              <a:fillRect/>
            </a:stretch>
          </a:blipFill>
        </p:spPr>
        <p:txBody>
          <a:bodyPr wrap="square" lIns="0" tIns="0" rIns="0" bIns="0" rtlCol="0"/>
          <a:lstStyle/>
          <a:p>
            <a:endParaRPr/>
          </a:p>
        </p:txBody>
      </p:sp>
      <p:sp>
        <p:nvSpPr>
          <p:cNvPr id="2" name="AutoShape 2">
            <a:extLst>
              <a:ext uri="{FF2B5EF4-FFF2-40B4-BE49-F238E27FC236}">
                <a16:creationId xmlns="" xmlns:a16="http://schemas.microsoft.com/office/drawing/2014/main" id="{163CBDC1-ADF5-3C10-010C-3C566C48886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 xmlns:a16="http://schemas.microsoft.com/office/drawing/2014/main" id="{94A73211-D064-A0FE-F212-8BFE21349669}"/>
              </a:ext>
            </a:extLst>
          </p:cNvPr>
          <p:cNvSpPr>
            <a:spLocks noChangeAspect="1" noChangeArrowheads="1"/>
          </p:cNvSpPr>
          <p:nvPr/>
        </p:nvSpPr>
        <p:spPr bwMode="auto">
          <a:xfrm>
            <a:off x="3583093" y="663029"/>
            <a:ext cx="4897120" cy="4706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a:extLst>
              <a:ext uri="{FF2B5EF4-FFF2-40B4-BE49-F238E27FC236}">
                <a16:creationId xmlns="" xmlns:a16="http://schemas.microsoft.com/office/drawing/2014/main" id="{85AE9E5F-FB39-C55C-C690-C81C981830C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 xmlns:a16="http://schemas.microsoft.com/office/drawing/2014/main" id="{3F945449-4144-A796-DDC2-1EABFE35A0B7}"/>
              </a:ext>
            </a:extLst>
          </p:cNvPr>
          <p:cNvPicPr>
            <a:picLocks noChangeAspect="1"/>
          </p:cNvPicPr>
          <p:nvPr/>
        </p:nvPicPr>
        <p:blipFill>
          <a:blip r:embed="rId3"/>
          <a:stretch>
            <a:fillRect/>
          </a:stretch>
        </p:blipFill>
        <p:spPr>
          <a:xfrm>
            <a:off x="2811000" y="792390"/>
            <a:ext cx="5963349" cy="4063969"/>
          </a:xfrm>
          <a:prstGeom prst="rect">
            <a:avLst/>
          </a:prstGeom>
        </p:spPr>
      </p:pic>
    </p:spTree>
    <p:extLst>
      <p:ext uri="{BB962C8B-B14F-4D97-AF65-F5344CB8AC3E}">
        <p14:creationId xmlns:p14="http://schemas.microsoft.com/office/powerpoint/2010/main" val="18311686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3">
            <a:extLst>
              <a:ext uri="{FF2B5EF4-FFF2-40B4-BE49-F238E27FC236}">
                <a16:creationId xmlns="" xmlns:a16="http://schemas.microsoft.com/office/drawing/2014/main" id="{635D42CA-2527-2913-28A4-21DD299AEF17}"/>
              </a:ext>
            </a:extLst>
          </p:cNvPr>
          <p:cNvSpPr/>
          <p:nvPr/>
        </p:nvSpPr>
        <p:spPr>
          <a:xfrm>
            <a:off x="44865" y="86484"/>
            <a:ext cx="513258" cy="506273"/>
          </a:xfrm>
          <a:prstGeom prst="rect">
            <a:avLst/>
          </a:prstGeom>
          <a:blipFill>
            <a:blip r:embed="rId2" cstate="print"/>
            <a:stretch>
              <a:fillRect/>
            </a:stretch>
          </a:blipFill>
        </p:spPr>
        <p:txBody>
          <a:bodyPr wrap="square" lIns="0" tIns="0" rIns="0" bIns="0" rtlCol="0"/>
          <a:lstStyle/>
          <a:p>
            <a:endParaRPr/>
          </a:p>
        </p:txBody>
      </p:sp>
      <p:sp>
        <p:nvSpPr>
          <p:cNvPr id="13" name="TextBox 12">
            <a:extLst>
              <a:ext uri="{FF2B5EF4-FFF2-40B4-BE49-F238E27FC236}">
                <a16:creationId xmlns="" xmlns:a16="http://schemas.microsoft.com/office/drawing/2014/main" id="{F2197E8A-2A9C-BA52-55DD-E4A4A6AEBDD1}"/>
              </a:ext>
            </a:extLst>
          </p:cNvPr>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Distribution of Apps updated over the Year and Month</a:t>
            </a:r>
          </a:p>
        </p:txBody>
      </p:sp>
      <p:pic>
        <p:nvPicPr>
          <p:cNvPr id="10242" name="Picture 2">
            <a:extLst>
              <a:ext uri="{FF2B5EF4-FFF2-40B4-BE49-F238E27FC236}">
                <a16:creationId xmlns="" xmlns:a16="http://schemas.microsoft.com/office/drawing/2014/main" id="{C920B2D7-B28E-F469-A279-4DB7DC78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5" y="1259479"/>
            <a:ext cx="3542905" cy="25061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5D4C2685-6E0A-ECD8-1EED-09A27545D4E5}"/>
              </a:ext>
            </a:extLst>
          </p:cNvPr>
          <p:cNvSpPr txBox="1"/>
          <p:nvPr/>
        </p:nvSpPr>
        <p:spPr>
          <a:xfrm>
            <a:off x="312630" y="3904802"/>
            <a:ext cx="490986" cy="400110"/>
          </a:xfrm>
          <a:prstGeom prst="rect">
            <a:avLst/>
          </a:prstGeom>
          <a:noFill/>
        </p:spPr>
        <p:txBody>
          <a:bodyPr wrap="square" rtlCol="0">
            <a:spAutoFit/>
          </a:bodyPr>
          <a:lstStyle/>
          <a:p>
            <a:r>
              <a:rPr lang="en-IN" sz="2000" dirty="0">
                <a:effectLst/>
                <a:highlight>
                  <a:srgbClr val="800000"/>
                </a:highlight>
              </a:rPr>
              <a:t>👆</a:t>
            </a:r>
            <a:endParaRPr lang="en-IN" sz="2000" dirty="0">
              <a:highlight>
                <a:srgbClr val="800000"/>
              </a:highlight>
            </a:endParaRPr>
          </a:p>
        </p:txBody>
      </p:sp>
      <p:sp>
        <p:nvSpPr>
          <p:cNvPr id="5" name="TextBox 4">
            <a:extLst>
              <a:ext uri="{FF2B5EF4-FFF2-40B4-BE49-F238E27FC236}">
                <a16:creationId xmlns="" xmlns:a16="http://schemas.microsoft.com/office/drawing/2014/main" id="{2632FD39-4FEF-500D-6648-DCAA96EAA9A5}"/>
              </a:ext>
            </a:extLst>
          </p:cNvPr>
          <p:cNvSpPr txBox="1"/>
          <p:nvPr/>
        </p:nvSpPr>
        <p:spPr>
          <a:xfrm>
            <a:off x="770495" y="3860194"/>
            <a:ext cx="2901696" cy="738664"/>
          </a:xfrm>
          <a:prstGeom prst="rect">
            <a:avLst/>
          </a:prstGeom>
          <a:noFill/>
        </p:spPr>
        <p:txBody>
          <a:bodyPr wrap="square" rtlCol="0">
            <a:spAutoFit/>
          </a:bodyPr>
          <a:lstStyle/>
          <a:p>
            <a:r>
              <a:rPr lang="en-IN" dirty="0">
                <a:latin typeface="MV Boli" panose="02000500030200090000" pitchFamily="2" charset="0"/>
                <a:cs typeface="MV Boli" panose="02000500030200090000" pitchFamily="2" charset="0"/>
              </a:rPr>
              <a:t>Graph shows that the recently updated apps have more chances of getting high ratings…</a:t>
            </a:r>
          </a:p>
        </p:txBody>
      </p:sp>
      <p:pic>
        <p:nvPicPr>
          <p:cNvPr id="4" name="Picture 3">
            <a:extLst>
              <a:ext uri="{FF2B5EF4-FFF2-40B4-BE49-F238E27FC236}">
                <a16:creationId xmlns="" xmlns:a16="http://schemas.microsoft.com/office/drawing/2014/main" id="{7DE7E162-4C4C-D13F-90F8-9B594BFAD60D}"/>
              </a:ext>
            </a:extLst>
          </p:cNvPr>
          <p:cNvPicPr>
            <a:picLocks noChangeAspect="1"/>
          </p:cNvPicPr>
          <p:nvPr/>
        </p:nvPicPr>
        <p:blipFill>
          <a:blip r:embed="rId4"/>
          <a:stretch>
            <a:fillRect/>
          </a:stretch>
        </p:blipFill>
        <p:spPr>
          <a:xfrm>
            <a:off x="3672191" y="592757"/>
            <a:ext cx="3346028" cy="2272363"/>
          </a:xfrm>
          <a:prstGeom prst="rect">
            <a:avLst/>
          </a:prstGeom>
        </p:spPr>
      </p:pic>
      <p:pic>
        <p:nvPicPr>
          <p:cNvPr id="7" name="Picture 6">
            <a:extLst>
              <a:ext uri="{FF2B5EF4-FFF2-40B4-BE49-F238E27FC236}">
                <a16:creationId xmlns="" xmlns:a16="http://schemas.microsoft.com/office/drawing/2014/main" id="{01180633-3E88-687B-DE16-D9A33BCF5269}"/>
              </a:ext>
            </a:extLst>
          </p:cNvPr>
          <p:cNvPicPr>
            <a:picLocks noChangeAspect="1"/>
          </p:cNvPicPr>
          <p:nvPr/>
        </p:nvPicPr>
        <p:blipFill>
          <a:blip r:embed="rId5"/>
          <a:stretch>
            <a:fillRect/>
          </a:stretch>
        </p:blipFill>
        <p:spPr>
          <a:xfrm>
            <a:off x="5969379" y="2996119"/>
            <a:ext cx="2895112" cy="2060897"/>
          </a:xfrm>
          <a:prstGeom prst="rect">
            <a:avLst/>
          </a:prstGeom>
        </p:spPr>
      </p:pic>
    </p:spTree>
    <p:extLst>
      <p:ext uri="{BB962C8B-B14F-4D97-AF65-F5344CB8AC3E}">
        <p14:creationId xmlns:p14="http://schemas.microsoft.com/office/powerpoint/2010/main" val="16329294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043" y="112617"/>
            <a:ext cx="8886547" cy="5219891"/>
          </a:xfrm>
          <a:prstGeom prst="rect">
            <a:avLst/>
          </a:prstGeom>
        </p:spPr>
        <p:txBody>
          <a:bodyPr wrap="square">
            <a:spAutoFit/>
          </a:bodyPr>
          <a:lstStyle/>
          <a:p>
            <a:pPr lvl="0">
              <a:lnSpc>
                <a:spcPct val="80000"/>
              </a:lnSpc>
              <a:buSzPts val="1400"/>
            </a:pPr>
            <a:r>
              <a:rPr lang="en-US" sz="1100" b="1" dirty="0" smtClean="0">
                <a:solidFill>
                  <a:schemeClr val="dk1"/>
                </a:solidFill>
              </a:rPr>
              <a:t>                      </a:t>
            </a:r>
            <a:r>
              <a:rPr lang="en-US" sz="2400" b="1" dirty="0" smtClean="0">
                <a:solidFill>
                  <a:schemeClr val="dk1"/>
                </a:solidFill>
              </a:rPr>
              <a:t>Agenda</a:t>
            </a:r>
            <a:endParaRPr lang="en-US" sz="2400" dirty="0">
              <a:solidFill>
                <a:schemeClr val="accent5">
                  <a:lumMod val="50000"/>
                </a:schemeClr>
              </a:solidFill>
              <a:latin typeface="Aharoni" panose="020B0604020202020204" charset="-79"/>
              <a:cs typeface="Aharoni" panose="020B0604020202020204" charset="-79"/>
            </a:endParaRPr>
          </a:p>
          <a:p>
            <a:pPr lvl="0">
              <a:lnSpc>
                <a:spcPct val="80000"/>
              </a:lnSpc>
              <a:buSzPts val="1400"/>
            </a:pPr>
            <a:endParaRPr lang="en-US" sz="1100" dirty="0" smtClean="0">
              <a:solidFill>
                <a:schemeClr val="accent5">
                  <a:lumMod val="50000"/>
                </a:schemeClr>
              </a:solidFill>
              <a:latin typeface="Aharoni" panose="020B0604020202020204" charset="-79"/>
              <a:cs typeface="Aharoni" panose="020B0604020202020204" charset="-79"/>
            </a:endParaRPr>
          </a:p>
          <a:p>
            <a:pPr lvl="0">
              <a:lnSpc>
                <a:spcPct val="80000"/>
              </a:lnSpc>
              <a:buSzPts val="1400"/>
            </a:pPr>
            <a:endParaRPr lang="en-US" sz="1100" dirty="0" smtClean="0">
              <a:solidFill>
                <a:schemeClr val="accent5">
                  <a:lumMod val="50000"/>
                </a:schemeClr>
              </a:solidFill>
              <a:latin typeface="Aharoni" panose="020B0604020202020204" charset="-79"/>
              <a:cs typeface="Aharoni" panose="020B0604020202020204" charset="-79"/>
            </a:endParaRPr>
          </a:p>
          <a:p>
            <a:pPr lvl="0">
              <a:lnSpc>
                <a:spcPct val="80000"/>
              </a:lnSpc>
              <a:buSzPts val="1400"/>
            </a:pPr>
            <a:endParaRPr lang="en-US" sz="1050" dirty="0">
              <a:solidFill>
                <a:schemeClr val="accent5">
                  <a:lumMod val="50000"/>
                </a:schemeClr>
              </a:solidFill>
              <a:latin typeface="Aharoni" panose="020B0604020202020204" charset="-79"/>
              <a:cs typeface="Aharoni" panose="020B0604020202020204" charset="-79"/>
            </a:endParaRPr>
          </a:p>
          <a:p>
            <a:pPr marL="196850" lvl="0" indent="-285750">
              <a:lnSpc>
                <a:spcPct val="80000"/>
              </a:lnSpc>
              <a:buSzPts val="1400"/>
              <a:buFont typeface="Wingdings" panose="05000000000000000000" pitchFamily="2" charset="2"/>
              <a:buChar char="q"/>
            </a:pPr>
            <a:r>
              <a:rPr lang="en-US" sz="1050" dirty="0">
                <a:solidFill>
                  <a:schemeClr val="accent5">
                    <a:lumMod val="50000"/>
                  </a:schemeClr>
                </a:solidFill>
                <a:latin typeface="Aharoni" panose="020B0604020202020204" charset="-79"/>
                <a:cs typeface="Aharoni" panose="020B0604020202020204" charset="-79"/>
              </a:rPr>
              <a:t>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Introduction</a:t>
            </a:r>
          </a:p>
          <a:p>
            <a:pPr marL="196850" lvl="0" indent="-285750">
              <a:lnSpc>
                <a:spcPct val="80000"/>
              </a:lnSpc>
              <a:buSzPts val="1400"/>
              <a:buFont typeface="Wingdings" panose="05000000000000000000" pitchFamily="2" charset="2"/>
              <a:buChar char="q"/>
            </a:pPr>
            <a:r>
              <a:rPr lang="en-US" sz="1500" dirty="0" smtClean="0">
                <a:solidFill>
                  <a:schemeClr val="bg1"/>
                </a:solidFill>
                <a:latin typeface="Berlin Sans FB" panose="020E0602020502020306" pitchFamily="34" charset="0"/>
                <a:ea typeface="Verdana" panose="020B0604030504040204" pitchFamily="34" charset="0"/>
              </a:rPr>
              <a:t>Problem statement</a:t>
            </a:r>
          </a:p>
          <a:p>
            <a:pPr marL="196850" lvl="0" indent="-285750">
              <a:lnSpc>
                <a:spcPct val="80000"/>
              </a:lnSpc>
              <a:buSzPts val="1400"/>
              <a:buFont typeface="Wingdings" panose="05000000000000000000" pitchFamily="2" charset="2"/>
              <a:buChar char="q"/>
            </a:pP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Dataset preparation</a:t>
            </a:r>
          </a:p>
          <a:p>
            <a:pPr marL="196850" lvl="0" indent="-285750">
              <a:lnSpc>
                <a:spcPct val="80000"/>
              </a:lnSpc>
              <a:buSzPts val="1400"/>
              <a:buFont typeface="Wingdings" panose="05000000000000000000" pitchFamily="2" charset="2"/>
              <a:buChar char="q"/>
            </a:pP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Attributes in play store data and user reviews data</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196850" lvl="0" indent="-285750">
              <a:lnSpc>
                <a:spcPct val="80000"/>
              </a:lnSpc>
              <a:buSzPts val="14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App in each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category</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lvl="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Category wise maximum no. of installs of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app</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Percentage of free and paid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apps</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lvl="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Top Free Apps based on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installs</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lvl="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Top Paid Apps based on Revenue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generated</a:t>
            </a:r>
          </a:p>
          <a:p>
            <a:pPr marL="209550" indent="-285750">
              <a:lnSpc>
                <a:spcPct val="80000"/>
              </a:lnSpc>
              <a:buSzPts val="1200"/>
              <a:buFont typeface="Wingdings" panose="05000000000000000000" pitchFamily="2" charset="2"/>
              <a:buChar char="q"/>
            </a:pP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Percentage </a:t>
            </a: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of reviews sentiment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distribution</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 Most installed apps in communication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category</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Top expensive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app</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Android version based on each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category</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Feedback in popular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category</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Sentiment polarity relation with paid and free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app</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Is sentiment subjectivity proportional to sentiment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polarity</a:t>
            </a:r>
          </a:p>
          <a:p>
            <a:pPr marL="209550" indent="-285750">
              <a:lnSpc>
                <a:spcPct val="80000"/>
              </a:lnSpc>
              <a:buSzPts val="1200"/>
              <a:buFont typeface="Wingdings" panose="05000000000000000000" pitchFamily="2" charset="2"/>
              <a:buChar char="q"/>
            </a:pP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App </a:t>
            </a: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prices across the popular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categories</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Distribution of apps updated over the year and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month</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Correlation between Rating, Reviews, Size, Installs and Price </a:t>
            </a:r>
          </a:p>
          <a:p>
            <a:pPr marL="209550" indent="-285750">
              <a:lnSpc>
                <a:spcPct val="80000"/>
              </a:lnSpc>
              <a:buSzPts val="1200"/>
              <a:buFont typeface="Wingdings" panose="05000000000000000000" pitchFamily="2" charset="2"/>
              <a:buChar char="q"/>
            </a:pPr>
            <a:r>
              <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Distribution of Rating, Size and Sentiment Subjectivity of </a:t>
            </a: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Apps</a:t>
            </a:r>
          </a:p>
          <a:p>
            <a:pPr marL="209550" indent="-285750">
              <a:lnSpc>
                <a:spcPct val="80000"/>
              </a:lnSpc>
              <a:buSzPts val="1200"/>
              <a:buFont typeface="Wingdings" panose="05000000000000000000" pitchFamily="2" charset="2"/>
              <a:buChar char="q"/>
            </a:pP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Challenges faced</a:t>
            </a:r>
          </a:p>
          <a:p>
            <a:pPr marL="209550" indent="-285750">
              <a:lnSpc>
                <a:spcPct val="80000"/>
              </a:lnSpc>
              <a:buSzPts val="1200"/>
              <a:buFont typeface="Wingdings" panose="05000000000000000000" pitchFamily="2" charset="2"/>
              <a:buChar char="q"/>
            </a:pPr>
            <a:r>
              <a:rPr lang="en-US" sz="1500" dirty="0" smtClean="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rPr>
              <a:t>conclusion</a:t>
            </a:r>
            <a:endParaRPr lang="en-US" sz="1500" dirty="0">
              <a:solidFill>
                <a:schemeClr val="accent5">
                  <a:lumMod val="50000"/>
                </a:schemeClr>
              </a:solidFill>
              <a:latin typeface="Berlin Sans FB" panose="020E0602020502020306" pitchFamily="34" charset="0"/>
              <a:ea typeface="Verdana" panose="020B0604030504040204" pitchFamily="34" charset="0"/>
              <a:cs typeface="Aharoni" panose="020B0604020202020204" charset="-79"/>
            </a:endParaRPr>
          </a:p>
          <a:p>
            <a:pPr marL="209550" lvl="0" indent="-285750">
              <a:lnSpc>
                <a:spcPct val="80000"/>
              </a:lnSpc>
              <a:buSzPts val="1200"/>
              <a:buFont typeface="Wingdings" panose="05000000000000000000" pitchFamily="2" charset="2"/>
              <a:buChar char="q"/>
            </a:pPr>
            <a:endParaRPr lang="en-US" sz="1500" dirty="0">
              <a:solidFill>
                <a:schemeClr val="accent5">
                  <a:lumMod val="50000"/>
                </a:schemeClr>
              </a:solidFill>
              <a:latin typeface="Aharoni" panose="020B0604020202020204" charset="-79"/>
              <a:cs typeface="Aharoni" panose="020B0604020202020204" charset="-79"/>
            </a:endParaRPr>
          </a:p>
          <a:p>
            <a:pPr marL="285750" lvl="0" indent="-285750">
              <a:lnSpc>
                <a:spcPct val="80000"/>
              </a:lnSpc>
              <a:buSzPts val="1200"/>
              <a:buFont typeface="Wingdings" panose="05000000000000000000" pitchFamily="2" charset="2"/>
              <a:buChar char="q"/>
            </a:pPr>
            <a:endParaRPr lang="en-US" sz="1500" dirty="0">
              <a:solidFill>
                <a:schemeClr val="accent5">
                  <a:lumMod val="50000"/>
                </a:schemeClr>
              </a:solidFill>
              <a:latin typeface="Aharoni" panose="020B0604020202020204" charset="-79"/>
              <a:cs typeface="Aharoni" panose="020B0604020202020204" charset="-79"/>
            </a:endParaRPr>
          </a:p>
        </p:txBody>
      </p:sp>
      <p:sp>
        <p:nvSpPr>
          <p:cNvPr id="3" name="object 13">
            <a:extLst>
              <a:ext uri="{FF2B5EF4-FFF2-40B4-BE49-F238E27FC236}">
                <a16:creationId xmlns="" xmlns:a16="http://schemas.microsoft.com/office/drawing/2014/main" id="{107FC90A-B401-AC0B-4102-2C5041E447B6}"/>
              </a:ext>
            </a:extLst>
          </p:cNvPr>
          <p:cNvSpPr/>
          <p:nvPr/>
        </p:nvSpPr>
        <p:spPr>
          <a:xfrm>
            <a:off x="310718" y="112617"/>
            <a:ext cx="523060" cy="430032"/>
          </a:xfrm>
          <a:prstGeom prst="rect">
            <a:avLst/>
          </a:prstGeom>
          <a:blipFill>
            <a:blip r:embed="rId2" cstate="print"/>
            <a:stretch>
              <a:fillRect/>
            </a:stretch>
          </a:blipFill>
        </p:spPr>
        <p:txBody>
          <a:bodyPr wrap="square" lIns="0" tIns="0" rIns="0" bIns="0" rtlCol="0"/>
          <a:lstStyle/>
          <a:p>
            <a:endParaRPr dirty="0"/>
          </a:p>
        </p:txBody>
      </p:sp>
      <p:sp>
        <p:nvSpPr>
          <p:cNvPr id="4" name="object 4">
            <a:extLst>
              <a:ext uri="{FF2B5EF4-FFF2-40B4-BE49-F238E27FC236}">
                <a16:creationId xmlns="" xmlns:a16="http://schemas.microsoft.com/office/drawing/2014/main" id="{4F5AC880-ADC3-9C4D-739F-393B79BF1DED}"/>
              </a:ext>
            </a:extLst>
          </p:cNvPr>
          <p:cNvSpPr/>
          <p:nvPr/>
        </p:nvSpPr>
        <p:spPr>
          <a:xfrm>
            <a:off x="6360827" y="1088168"/>
            <a:ext cx="2138645" cy="2956206"/>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0016428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IN" spc="-5" dirty="0" smtClean="0">
                <a:solidFill>
                  <a:schemeClr val="accent5">
                    <a:lumMod val="50000"/>
                  </a:schemeClr>
                </a:solidFill>
                <a:latin typeface="Verdana" panose="020B0604030504040204" pitchFamily="34" charset="0"/>
                <a:ea typeface="Verdana" panose="020B0604030504040204" pitchFamily="34" charset="0"/>
                <a:cs typeface="Arial MT"/>
              </a:rPr>
              <a:t>1906</a:t>
            </a:r>
            <a:r>
              <a:rPr spc="-5" dirty="0" smtClean="0">
                <a:solidFill>
                  <a:schemeClr val="accent5">
                    <a:lumMod val="50000"/>
                  </a:schemeClr>
                </a:solidFill>
                <a:latin typeface="Verdana" panose="020B0604030504040204" pitchFamily="34" charset="0"/>
                <a:ea typeface="Verdana" panose="020B0604030504040204" pitchFamily="34" charset="0"/>
                <a:cs typeface="Arial MT"/>
              </a:rPr>
              <a:t>,</a:t>
            </a:r>
            <a:r>
              <a:rPr spc="-15" dirty="0" smtClean="0">
                <a:solidFill>
                  <a:schemeClr val="accent5">
                    <a:lumMod val="50000"/>
                  </a:schemeClr>
                </a:solidFill>
                <a:latin typeface="Verdana" panose="020B0604030504040204" pitchFamily="34" charset="0"/>
                <a:ea typeface="Verdana" panose="020B0604030504040204" pitchFamily="34" charset="0"/>
                <a:cs typeface="Arial MT"/>
              </a:rPr>
              <a:t> </a:t>
            </a:r>
            <a:r>
              <a:rPr dirty="0" smtClean="0">
                <a:solidFill>
                  <a:schemeClr val="accent5">
                    <a:lumMod val="50000"/>
                  </a:schemeClr>
                </a:solidFill>
                <a:latin typeface="Verdana" panose="020B0604030504040204" pitchFamily="34" charset="0"/>
                <a:ea typeface="Verdana" panose="020B0604030504040204" pitchFamily="34" charset="0"/>
                <a:cs typeface="Arial MT"/>
              </a:rPr>
              <a:t>9</a:t>
            </a:r>
            <a:r>
              <a:rPr lang="en-IN" dirty="0">
                <a:solidFill>
                  <a:schemeClr val="accent5">
                    <a:lumMod val="50000"/>
                  </a:schemeClr>
                </a:solidFill>
                <a:latin typeface="Verdana" panose="020B0604030504040204" pitchFamily="34" charset="0"/>
                <a:ea typeface="Verdana" panose="020B0604030504040204" pitchFamily="34" charset="0"/>
                <a:cs typeface="Arial MT"/>
              </a:rPr>
              <a:t>2</a:t>
            </a:r>
            <a:r>
              <a:rPr dirty="0" smtClean="0">
                <a:solidFill>
                  <a:schemeClr val="accent5">
                    <a:lumMod val="50000"/>
                  </a:schemeClr>
                </a:solidFill>
                <a:latin typeface="Verdana" panose="020B0604030504040204" pitchFamily="34" charset="0"/>
                <a:ea typeface="Verdana" panose="020B0604030504040204" pitchFamily="34" charset="0"/>
                <a:cs typeface="Arial MT"/>
              </a:rPr>
              <a:t>6</a:t>
            </a:r>
            <a:r>
              <a:rPr spc="-20" dirty="0" smtClean="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lang="en-IN" spc="-5" dirty="0" smtClean="0">
                <a:solidFill>
                  <a:schemeClr val="accent5">
                    <a:lumMod val="50000"/>
                  </a:schemeClr>
                </a:solidFill>
                <a:latin typeface="Verdana" panose="020B0604030504040204" pitchFamily="34" charset="0"/>
                <a:ea typeface="Verdana" panose="020B0604030504040204" pitchFamily="34" charset="0"/>
                <a:cs typeface="Arial MT"/>
              </a:rPr>
              <a:t>829</a:t>
            </a:r>
            <a:r>
              <a:rPr spc="-15" dirty="0" smtClean="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smtClean="0">
                <a:solidFill>
                  <a:schemeClr val="accent5">
                    <a:lumMod val="50000"/>
                  </a:schemeClr>
                </a:solidFill>
                <a:latin typeface="Verdana" panose="020B0604030504040204" pitchFamily="34" charset="0"/>
                <a:ea typeface="Verdana" panose="020B0604030504040204" pitchFamily="34" charset="0"/>
              </a:rPr>
              <a:t>878</a:t>
            </a:r>
            <a:r>
              <a:rPr lang="en-IN" b="1" spc="-5" dirty="0" smtClean="0">
                <a:solidFill>
                  <a:schemeClr val="accent5">
                    <a:lumMod val="50000"/>
                  </a:schemeClr>
                </a:solidFill>
                <a:latin typeface="Verdana" panose="020B0604030504040204" pitchFamily="34" charset="0"/>
                <a:ea typeface="Verdana" panose="020B0604030504040204" pitchFamily="34" charset="0"/>
              </a:rPr>
              <a:t>4</a:t>
            </a:r>
            <a:r>
              <a:rPr b="1" spc="-20" dirty="0" smtClean="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rPr>
              <a:t>more</a:t>
            </a:r>
            <a:r>
              <a:rPr dirty="0">
                <a:solidFill>
                  <a:schemeClr val="accent5">
                    <a:lumMod val="50000"/>
                  </a:schemeClr>
                </a:solidFill>
                <a:latin typeface="Verdana" panose="020B0604030504040204" pitchFamily="34" charset="0"/>
                <a:ea typeface="Verdana" panose="020B0604030504040204" pitchFamily="34" charset="0"/>
              </a:rPr>
              <a:t> </a:t>
            </a:r>
            <a:r>
              <a:rPr spc="-5" dirty="0" smtClean="0">
                <a:solidFill>
                  <a:schemeClr val="accent5">
                    <a:lumMod val="50000"/>
                  </a:schemeClr>
                </a:solidFill>
                <a:latin typeface="Verdana" panose="020B0604030504040204" pitchFamily="34" charset="0"/>
                <a:ea typeface="Verdana" panose="020B0604030504040204" pitchFamily="34" charset="0"/>
              </a:rPr>
              <a:t>than</a:t>
            </a:r>
            <a:r>
              <a:rPr lang="en-IN" spc="-5" dirty="0" smtClean="0">
                <a:solidFill>
                  <a:schemeClr val="accent5">
                    <a:lumMod val="50000"/>
                  </a:schemeClr>
                </a:solidFill>
                <a:latin typeface="Verdana" panose="020B0604030504040204" pitchFamily="34" charset="0"/>
                <a:ea typeface="Verdana" panose="020B0604030504040204" pitchFamily="34" charset="0"/>
              </a:rPr>
              <a:t> or equal to</a:t>
            </a:r>
            <a:r>
              <a:rPr b="1" spc="-25" dirty="0" smtClean="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smtClean="0">
                <a:solidFill>
                  <a:schemeClr val="accent5">
                    <a:lumMod val="50000"/>
                  </a:schemeClr>
                </a:solidFill>
                <a:latin typeface="Verdana" panose="020B0604030504040204" pitchFamily="34" charset="0"/>
                <a:ea typeface="Verdana" panose="020B0604030504040204" pitchFamily="34" charset="0"/>
              </a:rPr>
              <a:t>64</a:t>
            </a:r>
            <a:r>
              <a:rPr lang="en-IN" b="1" spc="-10" dirty="0" smtClean="0">
                <a:solidFill>
                  <a:schemeClr val="accent5">
                    <a:lumMod val="50000"/>
                  </a:schemeClr>
                </a:solidFill>
                <a:latin typeface="Verdana" panose="020B0604030504040204" pitchFamily="34" charset="0"/>
                <a:ea typeface="Verdana" panose="020B0604030504040204" pitchFamily="34" charset="0"/>
              </a:rPr>
              <a:t>.04</a:t>
            </a:r>
            <a:r>
              <a:rPr b="1" spc="-10" dirty="0" smtClean="0">
                <a:solidFill>
                  <a:schemeClr val="accent5">
                    <a:lumMod val="50000"/>
                  </a:schemeClr>
                </a:solidFill>
                <a:latin typeface="Verdana" panose="020B0604030504040204" pitchFamily="34" charset="0"/>
                <a:ea typeface="Verdana" panose="020B0604030504040204" pitchFamily="34" charset="0"/>
              </a:rPr>
              <a:t>%,</a:t>
            </a:r>
            <a:r>
              <a:rPr b="1" spc="150" dirty="0" smtClean="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smtClean="0">
                <a:solidFill>
                  <a:schemeClr val="accent5">
                    <a:lumMod val="50000"/>
                  </a:schemeClr>
                </a:solidFill>
                <a:latin typeface="Verdana" panose="020B0604030504040204" pitchFamily="34" charset="0"/>
                <a:ea typeface="Verdana" panose="020B0604030504040204" pitchFamily="34" charset="0"/>
              </a:rPr>
              <a:t>2</a:t>
            </a:r>
            <a:r>
              <a:rPr lang="en-IN" b="1" spc="-5" dirty="0" smtClean="0">
                <a:solidFill>
                  <a:schemeClr val="accent5">
                    <a:lumMod val="50000"/>
                  </a:schemeClr>
                </a:solidFill>
                <a:latin typeface="Verdana" panose="020B0604030504040204" pitchFamily="34" charset="0"/>
                <a:ea typeface="Verdana" panose="020B0604030504040204" pitchFamily="34" charset="0"/>
              </a:rPr>
              <a:t>1.29</a:t>
            </a:r>
            <a:r>
              <a:rPr b="1" spc="-5" dirty="0" smtClean="0">
                <a:solidFill>
                  <a:schemeClr val="accent5">
                    <a:lumMod val="50000"/>
                  </a:schemeClr>
                </a:solidFill>
                <a:latin typeface="Verdana" panose="020B0604030504040204" pitchFamily="34" charset="0"/>
                <a:ea typeface="Verdana" panose="020B0604030504040204" pitchFamily="34" charset="0"/>
              </a:rPr>
              <a:t>%</a:t>
            </a:r>
            <a:r>
              <a:rPr b="1" spc="-15" dirty="0" smtClean="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smtClean="0">
                <a:solidFill>
                  <a:schemeClr val="accent5">
                    <a:lumMod val="50000"/>
                  </a:schemeClr>
                </a:solidFill>
                <a:latin typeface="Verdana" panose="020B0604030504040204" pitchFamily="34" charset="0"/>
                <a:ea typeface="Verdana" panose="020B0604030504040204" pitchFamily="34" charset="0"/>
              </a:rPr>
              <a:t>4.67</a:t>
            </a:r>
            <a:r>
              <a:rPr b="1" spc="-20" dirty="0" smtClean="0">
                <a:solidFill>
                  <a:schemeClr val="accent5">
                    <a:lumMod val="50000"/>
                  </a:schemeClr>
                </a:solidFill>
                <a:latin typeface="Verdana" panose="020B0604030504040204" pitchFamily="34" charset="0"/>
                <a:ea typeface="Verdana" panose="020B0604030504040204" pitchFamily="34" charset="0"/>
              </a:rPr>
              <a:t>%.</a:t>
            </a:r>
            <a:r>
              <a:rPr lang="en-US" dirty="0" smtClean="0">
                <a:solidFill>
                  <a:schemeClr val="accent5">
                    <a:lumMod val="50000"/>
                  </a:schemeClr>
                </a:solidFill>
                <a:latin typeface="Verdana" panose="020B0604030504040204" pitchFamily="34" charset="0"/>
                <a:ea typeface="Verdana" panose="020B0604030504040204" pitchFamily="34" charset="0"/>
                <a:cs typeface="Arial MT"/>
              </a:rPr>
              <a:t> </a:t>
            </a:r>
            <a:endParaRPr lang="en-US" dirty="0">
              <a:solidFill>
                <a:schemeClr val="accent5">
                  <a:lumMod val="50000"/>
                </a:schemeClr>
              </a:solidFill>
              <a:latin typeface="Verdana" panose="020B0604030504040204" pitchFamily="34" charset="0"/>
              <a:ea typeface="Verdana" panose="020B0604030504040204" pitchFamily="34" charset="0"/>
              <a:cs typeface="Arial M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smtClean="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FAFD5CE-7C8D-4913-ED48-87C0789F6ADD}"/>
              </a:ext>
            </a:extLst>
          </p:cNvPr>
          <p:cNvSpPr txBox="1"/>
          <p:nvPr/>
        </p:nvSpPr>
        <p:spPr>
          <a:xfrm>
            <a:off x="389105" y="1020650"/>
            <a:ext cx="8219873" cy="3354765"/>
          </a:xfrm>
          <a:prstGeom prst="rect">
            <a:avLst/>
          </a:prstGeom>
          <a:noFill/>
        </p:spPr>
        <p:txBody>
          <a:bodyPr wrap="square">
            <a:spAutoFit/>
          </a:bodyPr>
          <a:lstStyle/>
          <a:p>
            <a:endParaRPr lang="en-US" dirty="0">
              <a:solidFill>
                <a:srgbClr val="292929"/>
              </a:solidFill>
              <a:latin typeface="charter"/>
            </a:endParaRPr>
          </a:p>
          <a:p>
            <a:pPr marL="144000" algn="just">
              <a:lnSpc>
                <a:spcPct val="100000"/>
              </a:lnSpc>
              <a:buClr>
                <a:srgbClr val="000000"/>
              </a:buClr>
            </a:pPr>
            <a:r>
              <a:rPr lang="en-US" sz="1800" b="1" strike="noStrike" spc="-1" dirty="0">
                <a:solidFill>
                  <a:schemeClr val="bg1"/>
                </a:solidFill>
                <a:latin typeface="Verdana" panose="020B0604030504040204" pitchFamily="34" charset="0"/>
                <a:ea typeface="Verdana" panose="020B0604030504040204" pitchFamily="34" charset="0"/>
              </a:rPr>
              <a:t>The main </a:t>
            </a:r>
            <a:r>
              <a:rPr lang="en-US" sz="1800" b="1" strike="noStrike" spc="-1" dirty="0" smtClean="0">
                <a:solidFill>
                  <a:schemeClr val="bg1"/>
                </a:solidFill>
                <a:latin typeface="Verdana" panose="020B0604030504040204" pitchFamily="34" charset="0"/>
                <a:ea typeface="Verdana" panose="020B0604030504040204" pitchFamily="34" charset="0"/>
              </a:rPr>
              <a:t>goals of </a:t>
            </a:r>
            <a:r>
              <a:rPr lang="en-US" sz="1800" b="1" strike="noStrike" spc="-1" dirty="0">
                <a:solidFill>
                  <a:schemeClr val="bg1"/>
                </a:solidFill>
                <a:latin typeface="Verdana" panose="020B0604030504040204" pitchFamily="34" charset="0"/>
                <a:ea typeface="Verdana" panose="020B0604030504040204" pitchFamily="34" charset="0"/>
              </a:rPr>
              <a:t>our project </a:t>
            </a:r>
            <a:r>
              <a:rPr lang="en-US" sz="1800" b="1" spc="-1" dirty="0" smtClean="0">
                <a:solidFill>
                  <a:schemeClr val="bg1"/>
                </a:solidFill>
                <a:latin typeface="Verdana" panose="020B0604030504040204" pitchFamily="34" charset="0"/>
                <a:ea typeface="Verdana" panose="020B0604030504040204" pitchFamily="34" charset="0"/>
              </a:rPr>
              <a:t>are</a:t>
            </a:r>
            <a:r>
              <a:rPr lang="en-US" sz="1800" b="1" strike="noStrike" spc="-1" dirty="0" smtClean="0">
                <a:solidFill>
                  <a:schemeClr val="bg1"/>
                </a:solidFill>
                <a:latin typeface="Verdana" panose="020B0604030504040204" pitchFamily="34" charset="0"/>
                <a:ea typeface="Verdana" panose="020B0604030504040204" pitchFamily="34" charset="0"/>
              </a:rPr>
              <a:t>-</a:t>
            </a:r>
          </a:p>
          <a:p>
            <a:pPr algn="just">
              <a:lnSpc>
                <a:spcPct val="100000"/>
              </a:lnSpc>
              <a:buClr>
                <a:srgbClr val="000000"/>
              </a:buClr>
            </a:pPr>
            <a:endParaRPr lang="en-IN" sz="1800" spc="-1" dirty="0">
              <a:solidFill>
                <a:schemeClr val="bg1"/>
              </a:solidFill>
              <a:latin typeface="Verdana" panose="020B0604030504040204" pitchFamily="34" charset="0"/>
              <a:ea typeface="Verdana" panose="020B0604030504040204" pitchFamily="34" charset="0"/>
            </a:endParaRPr>
          </a:p>
          <a:p>
            <a:pPr marL="285750" indent="-285750" algn="just">
              <a:lnSpc>
                <a:spcPct val="100000"/>
              </a:lnSpc>
              <a:buClr>
                <a:srgbClr val="000000"/>
              </a:buClr>
              <a:buFont typeface="Wingdings" panose="05000000000000000000" pitchFamily="2" charset="2"/>
              <a:buChar char="v"/>
            </a:pPr>
            <a:r>
              <a:rPr lang="en-US" sz="1400" b="0" strike="noStrike" spc="-1" dirty="0" smtClean="0">
                <a:solidFill>
                  <a:schemeClr val="bg1"/>
                </a:solidFill>
                <a:latin typeface="Verdana" panose="020B0604030504040204" pitchFamily="34" charset="0"/>
                <a:ea typeface="Verdana" panose="020B0604030504040204" pitchFamily="34" charset="0"/>
              </a:rPr>
              <a:t> </a:t>
            </a:r>
            <a:r>
              <a:rPr lang="en-US" sz="1600" spc="-1" dirty="0">
                <a:solidFill>
                  <a:schemeClr val="bg1"/>
                </a:solidFill>
                <a:latin typeface="Verdana" panose="020B0604030504040204" pitchFamily="34" charset="0"/>
                <a:ea typeface="Verdana" panose="020B0604030504040204" pitchFamily="34" charset="0"/>
              </a:rPr>
              <a:t>T</a:t>
            </a:r>
            <a:r>
              <a:rPr lang="en-US" sz="1600" b="0" strike="noStrike" spc="-1" dirty="0" smtClean="0">
                <a:solidFill>
                  <a:schemeClr val="bg1"/>
                </a:solidFill>
                <a:latin typeface="Verdana" panose="020B0604030504040204" pitchFamily="34" charset="0"/>
                <a:ea typeface="Verdana" panose="020B0604030504040204" pitchFamily="34" charset="0"/>
              </a:rPr>
              <a:t>o </a:t>
            </a:r>
            <a:r>
              <a:rPr lang="en-US" sz="1600" b="0" strike="noStrike" spc="-1" dirty="0">
                <a:solidFill>
                  <a:schemeClr val="bg1"/>
                </a:solidFill>
                <a:latin typeface="Verdana" panose="020B0604030504040204" pitchFamily="34" charset="0"/>
                <a:ea typeface="Verdana" panose="020B0604030504040204" pitchFamily="34" charset="0"/>
              </a:rPr>
              <a:t>gather and analyze detailed information on apps in the Google Play Store in order to provide insights on app features and the current state of the Android app market.    </a:t>
            </a:r>
            <a:endParaRPr lang="en-US" sz="1600" b="0" strike="noStrike" spc="-1" dirty="0" smtClean="0">
              <a:solidFill>
                <a:schemeClr val="bg1"/>
              </a:solidFill>
              <a:latin typeface="Verdana" panose="020B0604030504040204" pitchFamily="34" charset="0"/>
              <a:ea typeface="Verdana" panose="020B0604030504040204" pitchFamily="34" charset="0"/>
            </a:endParaRPr>
          </a:p>
          <a:p>
            <a:pPr algn="just">
              <a:lnSpc>
                <a:spcPct val="100000"/>
              </a:lnSpc>
              <a:buClr>
                <a:srgbClr val="000000"/>
              </a:buClr>
            </a:pPr>
            <a:r>
              <a:rPr lang="en-US" sz="1600" b="0" strike="noStrike" spc="-1" dirty="0" smtClean="0">
                <a:solidFill>
                  <a:schemeClr val="bg1"/>
                </a:solidFill>
                <a:latin typeface="Verdana" panose="020B0604030504040204" pitchFamily="34" charset="0"/>
                <a:ea typeface="Verdana" panose="020B0604030504040204" pitchFamily="34" charset="0"/>
              </a:rPr>
              <a:t>  </a:t>
            </a:r>
            <a:endParaRPr lang="en-IN" sz="1600" spc="-1" dirty="0">
              <a:solidFill>
                <a:schemeClr val="bg1"/>
              </a:solidFill>
              <a:latin typeface="Verdana" panose="020B0604030504040204" pitchFamily="34" charset="0"/>
              <a:ea typeface="Verdana" panose="020B0604030504040204" pitchFamily="34" charset="0"/>
            </a:endParaRPr>
          </a:p>
          <a:p>
            <a:pPr marL="285750" indent="-285750" algn="just">
              <a:lnSpc>
                <a:spcPct val="100000"/>
              </a:lnSpc>
              <a:buClr>
                <a:srgbClr val="000000"/>
              </a:buClr>
              <a:buFont typeface="Wingdings" panose="05000000000000000000" pitchFamily="2" charset="2"/>
              <a:buChar char="v"/>
            </a:pPr>
            <a:r>
              <a:rPr lang="en-US" sz="1600" b="0" strike="noStrike" spc="-1" dirty="0" smtClean="0">
                <a:solidFill>
                  <a:schemeClr val="bg1"/>
                </a:solidFill>
                <a:latin typeface="Verdana" panose="020B0604030504040204" pitchFamily="34" charset="0"/>
                <a:ea typeface="Verdana" panose="020B0604030504040204" pitchFamily="34" charset="0"/>
              </a:rPr>
              <a:t> To </a:t>
            </a:r>
            <a:r>
              <a:rPr lang="en-US" sz="1600" b="0" strike="noStrike" spc="-1" dirty="0">
                <a:solidFill>
                  <a:schemeClr val="bg1"/>
                </a:solidFill>
                <a:latin typeface="Verdana" panose="020B0604030504040204" pitchFamily="34" charset="0"/>
                <a:ea typeface="Verdana" panose="020B0604030504040204" pitchFamily="34" charset="0"/>
              </a:rPr>
              <a:t>Explore and analyze the data to discover key factors responsible for app engagement and success</a:t>
            </a:r>
            <a:r>
              <a:rPr lang="en-US" sz="1600" b="0" strike="noStrike" spc="-1" dirty="0" smtClean="0">
                <a:solidFill>
                  <a:schemeClr val="bg1"/>
                </a:solidFill>
                <a:latin typeface="Verdana" panose="020B0604030504040204" pitchFamily="34" charset="0"/>
                <a:ea typeface="Verdana" panose="020B0604030504040204" pitchFamily="34" charset="0"/>
              </a:rPr>
              <a:t>.</a:t>
            </a:r>
          </a:p>
          <a:p>
            <a:endParaRPr lang="en-US" sz="1600" dirty="0" smtClean="0">
              <a:solidFill>
                <a:schemeClr val="bg1"/>
              </a:solidFill>
              <a:latin typeface="Verdana" panose="020B0604030504040204" pitchFamily="34" charset="0"/>
              <a:ea typeface="Verdana" panose="020B0604030504040204" pitchFamily="34" charset="0"/>
            </a:endParaRPr>
          </a:p>
          <a:p>
            <a:pPr marL="285750" indent="-285750" algn="just">
              <a:buFont typeface="Wingdings" panose="05000000000000000000" pitchFamily="2" charset="2"/>
              <a:buChar char="v"/>
            </a:pPr>
            <a:r>
              <a:rPr lang="en-US" sz="1600" dirty="0" smtClean="0">
                <a:solidFill>
                  <a:schemeClr val="bg1"/>
                </a:solidFill>
                <a:latin typeface="Verdana" panose="020B0604030504040204" pitchFamily="34" charset="0"/>
                <a:ea typeface="Verdana" panose="020B0604030504040204" pitchFamily="34" charset="0"/>
              </a:rPr>
              <a:t> </a:t>
            </a:r>
            <a:r>
              <a:rPr lang="en-US" sz="1600" dirty="0">
                <a:solidFill>
                  <a:schemeClr val="bg1"/>
                </a:solidFill>
                <a:latin typeface="Verdana" panose="020B0604030504040204" pitchFamily="34" charset="0"/>
                <a:ea typeface="Verdana" panose="020B0604030504040204" pitchFamily="34" charset="0"/>
              </a:rPr>
              <a:t>T</a:t>
            </a:r>
            <a:r>
              <a:rPr lang="en-US" sz="1600" dirty="0" smtClean="0">
                <a:solidFill>
                  <a:schemeClr val="bg1"/>
                </a:solidFill>
                <a:latin typeface="Verdana" panose="020B0604030504040204" pitchFamily="34" charset="0"/>
                <a:ea typeface="Verdana" panose="020B0604030504040204" pitchFamily="34" charset="0"/>
              </a:rPr>
              <a:t>o </a:t>
            </a:r>
            <a:r>
              <a:rPr lang="en-US" sz="1600" dirty="0">
                <a:solidFill>
                  <a:schemeClr val="bg1"/>
                </a:solidFill>
                <a:latin typeface="Verdana" panose="020B0604030504040204" pitchFamily="34" charset="0"/>
                <a:ea typeface="Verdana" panose="020B0604030504040204" pitchFamily="34" charset="0"/>
              </a:rPr>
              <a:t>deliver insights to understand customer demands better and thus help developers to popularize the product. To clarify, the ‘popular’ in this project means a high number of installations</a:t>
            </a:r>
            <a:r>
              <a:rPr lang="en-US" sz="1600" dirty="0" smtClean="0">
                <a:solidFill>
                  <a:schemeClr val="bg1"/>
                </a:solidFill>
                <a:latin typeface="Verdana" panose="020B0604030504040204" pitchFamily="34" charset="0"/>
                <a:ea typeface="Verdana" panose="020B0604030504040204" pitchFamily="34" charset="0"/>
              </a:rPr>
              <a:t>.</a:t>
            </a:r>
            <a:endParaRPr lang="en-US" sz="1600" dirty="0">
              <a:solidFill>
                <a:schemeClr val="bg1"/>
              </a:solidFill>
              <a:latin typeface="Verdana" panose="020B0604030504040204" pitchFamily="34" charset="0"/>
              <a:ea typeface="Verdana" panose="020B0604030504040204" pitchFamily="34" charset="0"/>
            </a:endParaRPr>
          </a:p>
        </p:txBody>
      </p:sp>
      <p:sp>
        <p:nvSpPr>
          <p:cNvPr id="4" name="Rectangle 3"/>
          <p:cNvSpPr/>
          <p:nvPr/>
        </p:nvSpPr>
        <p:spPr>
          <a:xfrm>
            <a:off x="1014781" y="283573"/>
            <a:ext cx="2163413" cy="523220"/>
          </a:xfrm>
          <a:prstGeom prst="rect">
            <a:avLst/>
          </a:prstGeom>
        </p:spPr>
        <p:txBody>
          <a:bodyPr wrap="none">
            <a:spAutoFit/>
          </a:bodyPr>
          <a:lstStyle/>
          <a:p>
            <a:pPr marL="12700">
              <a:spcBef>
                <a:spcPts val="100"/>
              </a:spcBef>
            </a:pPr>
            <a:r>
              <a:rPr lang="en-IN" sz="2800" b="1" spc="-85" dirty="0" smtClean="0">
                <a:solidFill>
                  <a:schemeClr val="tx1"/>
                </a:solidFill>
              </a:rPr>
              <a:t>Introduction</a:t>
            </a:r>
            <a:endParaRPr lang="en-IN" sz="2800" b="1" dirty="0">
              <a:solidFill>
                <a:schemeClr val="tx1"/>
              </a:solidFill>
            </a:endParaRPr>
          </a:p>
        </p:txBody>
      </p:sp>
      <p:grpSp>
        <p:nvGrpSpPr>
          <p:cNvPr id="5" name="object 11">
            <a:extLst>
              <a:ext uri="{FF2B5EF4-FFF2-40B4-BE49-F238E27FC236}">
                <a16:creationId xmlns="" xmlns:a16="http://schemas.microsoft.com/office/drawing/2014/main" id="{E0342FAC-C208-72B7-F6A7-CDBF60DE8F66}"/>
              </a:ext>
            </a:extLst>
          </p:cNvPr>
          <p:cNvGrpSpPr/>
          <p:nvPr/>
        </p:nvGrpSpPr>
        <p:grpSpPr>
          <a:xfrm>
            <a:off x="371616" y="283573"/>
            <a:ext cx="599441" cy="578672"/>
            <a:chOff x="478536" y="263652"/>
            <a:chExt cx="809625" cy="809625"/>
          </a:xfrm>
        </p:grpSpPr>
        <p:sp>
          <p:nvSpPr>
            <p:cNvPr id="6"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7"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8" name="object 3">
            <a:extLst>
              <a:ext uri="{FF2B5EF4-FFF2-40B4-BE49-F238E27FC236}">
                <a16:creationId xmlns="" xmlns:a16="http://schemas.microsoft.com/office/drawing/2014/main" id="{1D2F6D7D-1B9E-1F8E-DAD9-A3A0D5CD1B09}"/>
              </a:ext>
            </a:extLst>
          </p:cNvPr>
          <p:cNvSpPr/>
          <p:nvPr/>
        </p:nvSpPr>
        <p:spPr>
          <a:xfrm>
            <a:off x="168676" y="946048"/>
            <a:ext cx="8744504" cy="3821261"/>
          </a:xfrm>
          <a:prstGeom prst="rect">
            <a:avLst/>
          </a:prstGeom>
          <a:blipFill>
            <a:blip r:embed="rId4"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lang="en-IN" dirty="0"/>
          </a:p>
          <a:p>
            <a:endParaRPr dirty="0"/>
          </a:p>
        </p:txBody>
      </p:sp>
    </p:spTree>
    <p:extLst>
      <p:ext uri="{BB962C8B-B14F-4D97-AF65-F5344CB8AC3E}">
        <p14:creationId xmlns:p14="http://schemas.microsoft.com/office/powerpoint/2010/main" val="1943092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311894"/>
            <a:ext cx="3720883" cy="456535"/>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pitchFamily="34" charset="0"/>
                <a:ea typeface="Verdana" panose="020B0604030504040204" pitchFamily="34" charset="0"/>
                <a:cs typeface="Verdana"/>
              </a:rPr>
              <a:t>A</a:t>
            </a:r>
            <a:r>
              <a:rPr sz="1800" spc="-170" dirty="0">
                <a:solidFill>
                  <a:srgbClr val="124F5B"/>
                </a:solidFill>
                <a:latin typeface="Verdana" panose="020B0604030504040204" pitchFamily="34" charset="0"/>
                <a:ea typeface="Verdana" panose="020B0604030504040204" pitchFamily="34" charset="0"/>
                <a:cs typeface="Verdana"/>
              </a:rPr>
              <a:t> </a:t>
            </a:r>
            <a:r>
              <a:rPr sz="1800" spc="65" dirty="0">
                <a:solidFill>
                  <a:srgbClr val="124F5B"/>
                </a:solidFill>
                <a:latin typeface="Verdana" panose="020B0604030504040204" pitchFamily="34" charset="0"/>
                <a:ea typeface="Verdana" panose="020B0604030504040204" pitchFamily="34" charset="0"/>
                <a:cs typeface="Verdana"/>
              </a:rPr>
              <a:t>high</a:t>
            </a:r>
            <a:r>
              <a:rPr sz="1800" spc="-165" dirty="0">
                <a:solidFill>
                  <a:srgbClr val="124F5B"/>
                </a:solidFill>
                <a:latin typeface="Verdana" panose="020B0604030504040204" pitchFamily="34" charset="0"/>
                <a:ea typeface="Verdana" panose="020B0604030504040204" pitchFamily="34" charset="0"/>
                <a:cs typeface="Verdana"/>
              </a:rPr>
              <a:t> </a:t>
            </a:r>
            <a:r>
              <a:rPr sz="1800" spc="-15" dirty="0">
                <a:solidFill>
                  <a:srgbClr val="124F5B"/>
                </a:solidFill>
                <a:latin typeface="Verdana" panose="020B0604030504040204" pitchFamily="34" charset="0"/>
                <a:ea typeface="Verdana" panose="020B0604030504040204" pitchFamily="34" charset="0"/>
                <a:cs typeface="Verdana"/>
              </a:rPr>
              <a:t>average</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user</a:t>
            </a:r>
            <a:r>
              <a:rPr sz="1800" spc="-165" dirty="0">
                <a:solidFill>
                  <a:srgbClr val="124F5B"/>
                </a:solidFill>
                <a:latin typeface="Verdana" panose="020B0604030504040204" pitchFamily="34" charset="0"/>
                <a:ea typeface="Verdana" panose="020B0604030504040204" pitchFamily="34" charset="0"/>
                <a:cs typeface="Verdana"/>
              </a:rPr>
              <a:t> </a:t>
            </a:r>
            <a:r>
              <a:rPr sz="1800" spc="15" dirty="0">
                <a:solidFill>
                  <a:srgbClr val="124F5B"/>
                </a:solidFill>
                <a:latin typeface="Verdana" panose="020B0604030504040204" pitchFamily="34" charset="0"/>
                <a:ea typeface="Verdana" panose="020B0604030504040204" pitchFamily="34" charset="0"/>
                <a:cs typeface="Verdana"/>
              </a:rPr>
              <a:t>rating</a:t>
            </a:r>
            <a:endParaRPr sz="1800" dirty="0">
              <a:latin typeface="Verdana" panose="020B0604030504040204" pitchFamily="34" charset="0"/>
              <a:ea typeface="Verdana" panose="020B0604030504040204" pitchFamily="34" charset="0"/>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pitchFamily="34" charset="0"/>
                <a:ea typeface="Verdana" panose="020B0604030504040204" pitchFamily="34" charset="0"/>
                <a:cs typeface="Verdana"/>
              </a:rPr>
              <a:t>A</a:t>
            </a:r>
            <a:r>
              <a:rPr sz="1800" spc="-170" dirty="0">
                <a:solidFill>
                  <a:srgbClr val="124F5B"/>
                </a:solidFill>
                <a:latin typeface="Verdana" panose="020B0604030504040204" pitchFamily="34" charset="0"/>
                <a:ea typeface="Verdana" panose="020B0604030504040204" pitchFamily="34" charset="0"/>
                <a:cs typeface="Verdana"/>
              </a:rPr>
              <a:t> </a:t>
            </a:r>
            <a:r>
              <a:rPr sz="1800" spc="70" dirty="0">
                <a:solidFill>
                  <a:srgbClr val="124F5B"/>
                </a:solidFill>
                <a:latin typeface="Verdana" panose="020B0604030504040204" pitchFamily="34" charset="0"/>
                <a:ea typeface="Verdana" panose="020B0604030504040204" pitchFamily="34" charset="0"/>
                <a:cs typeface="Verdana"/>
              </a:rPr>
              <a:t>good</a:t>
            </a:r>
            <a:r>
              <a:rPr sz="1800" spc="-165" dirty="0">
                <a:solidFill>
                  <a:srgbClr val="124F5B"/>
                </a:solidFill>
                <a:latin typeface="Verdana" panose="020B0604030504040204" pitchFamily="34" charset="0"/>
                <a:ea typeface="Verdana" panose="020B0604030504040204" pitchFamily="34" charset="0"/>
                <a:cs typeface="Verdana"/>
              </a:rPr>
              <a:t> </a:t>
            </a:r>
            <a:r>
              <a:rPr sz="1800" spc="60" dirty="0">
                <a:solidFill>
                  <a:srgbClr val="124F5B"/>
                </a:solidFill>
                <a:latin typeface="Verdana" panose="020B0604030504040204" pitchFamily="34" charset="0"/>
                <a:ea typeface="Verdana" panose="020B0604030504040204" pitchFamily="34" charset="0"/>
                <a:cs typeface="Verdana"/>
              </a:rPr>
              <a:t>number</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of</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positive</a:t>
            </a:r>
            <a:r>
              <a:rPr sz="1800" spc="-165" dirty="0">
                <a:solidFill>
                  <a:srgbClr val="124F5B"/>
                </a:solidFill>
                <a:latin typeface="Verdana" panose="020B0604030504040204" pitchFamily="34" charset="0"/>
                <a:ea typeface="Verdana" panose="020B0604030504040204" pitchFamily="34" charset="0"/>
                <a:cs typeface="Verdana"/>
              </a:rPr>
              <a:t> </a:t>
            </a:r>
            <a:r>
              <a:rPr sz="1800" spc="-20" dirty="0">
                <a:solidFill>
                  <a:srgbClr val="124F5B"/>
                </a:solidFill>
                <a:latin typeface="Verdana" panose="020B0604030504040204" pitchFamily="34" charset="0"/>
                <a:ea typeface="Verdana" panose="020B0604030504040204" pitchFamily="34" charset="0"/>
                <a:cs typeface="Verdana"/>
              </a:rPr>
              <a:t>reviews</a:t>
            </a:r>
            <a:endParaRPr sz="1800" dirty="0">
              <a:latin typeface="Verdana" panose="020B0604030504040204" pitchFamily="34" charset="0"/>
              <a:ea typeface="Verdana" panose="020B0604030504040204" pitchFamily="34" charset="0"/>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panose="020B0604030504040204" pitchFamily="34" charset="0"/>
                <a:ea typeface="Verdana" panose="020B0604030504040204" pitchFamily="34" charset="0"/>
                <a:cs typeface="Verdana"/>
              </a:rPr>
              <a:t>A</a:t>
            </a:r>
            <a:r>
              <a:rPr sz="1800" spc="-170" dirty="0">
                <a:solidFill>
                  <a:srgbClr val="124F5B"/>
                </a:solidFill>
                <a:latin typeface="Verdana" panose="020B0604030504040204" pitchFamily="34" charset="0"/>
                <a:ea typeface="Verdana" panose="020B0604030504040204" pitchFamily="34" charset="0"/>
                <a:cs typeface="Verdana"/>
              </a:rPr>
              <a:t> </a:t>
            </a:r>
            <a:r>
              <a:rPr sz="1800" spc="70" dirty="0">
                <a:solidFill>
                  <a:srgbClr val="124F5B"/>
                </a:solidFill>
                <a:latin typeface="Verdana" panose="020B0604030504040204" pitchFamily="34" charset="0"/>
                <a:ea typeface="Verdana" panose="020B0604030504040204" pitchFamily="34" charset="0"/>
                <a:cs typeface="Verdana"/>
              </a:rPr>
              <a:t>good</a:t>
            </a:r>
            <a:r>
              <a:rPr sz="1800" spc="-165" dirty="0">
                <a:solidFill>
                  <a:srgbClr val="124F5B"/>
                </a:solidFill>
                <a:latin typeface="Verdana" panose="020B0604030504040204" pitchFamily="34" charset="0"/>
                <a:ea typeface="Verdana" panose="020B0604030504040204" pitchFamily="34" charset="0"/>
                <a:cs typeface="Verdana"/>
              </a:rPr>
              <a:t> </a:t>
            </a:r>
            <a:r>
              <a:rPr sz="1800" spc="60" dirty="0">
                <a:solidFill>
                  <a:srgbClr val="124F5B"/>
                </a:solidFill>
                <a:latin typeface="Verdana" panose="020B0604030504040204" pitchFamily="34" charset="0"/>
                <a:ea typeface="Verdana" panose="020B0604030504040204" pitchFamily="34" charset="0"/>
                <a:cs typeface="Verdana"/>
              </a:rPr>
              <a:t>number</a:t>
            </a:r>
            <a:r>
              <a:rPr sz="1800" spc="-165" dirty="0">
                <a:solidFill>
                  <a:srgbClr val="124F5B"/>
                </a:solidFill>
                <a:latin typeface="Verdana" panose="020B0604030504040204" pitchFamily="34" charset="0"/>
                <a:ea typeface="Verdana" panose="020B0604030504040204" pitchFamily="34" charset="0"/>
                <a:cs typeface="Verdana"/>
              </a:rPr>
              <a:t> </a:t>
            </a:r>
            <a:r>
              <a:rPr sz="1800" spc="5" dirty="0">
                <a:solidFill>
                  <a:srgbClr val="124F5B"/>
                </a:solidFill>
                <a:latin typeface="Verdana" panose="020B0604030504040204" pitchFamily="34" charset="0"/>
                <a:ea typeface="Verdana" panose="020B0604030504040204" pitchFamily="34" charset="0"/>
                <a:cs typeface="Verdana"/>
              </a:rPr>
              <a:t>of</a:t>
            </a:r>
            <a:r>
              <a:rPr lang="en-IN" sz="1800" spc="-165" dirty="0">
                <a:solidFill>
                  <a:srgbClr val="124F5B"/>
                </a:solidFill>
                <a:latin typeface="Verdana" panose="020B0604030504040204" pitchFamily="34" charset="0"/>
                <a:ea typeface="Verdana" panose="020B0604030504040204" pitchFamily="34" charset="0"/>
                <a:cs typeface="Verdana"/>
              </a:rPr>
              <a:t> installs </a:t>
            </a:r>
            <a:endParaRPr sz="1800" dirty="0">
              <a:latin typeface="Verdana" panose="020B0604030504040204" pitchFamily="34" charset="0"/>
              <a:ea typeface="Verdana" panose="020B0604030504040204" pitchFamily="34" charset="0"/>
              <a:cs typeface="Verdana"/>
            </a:endParaRPr>
          </a:p>
          <a:p>
            <a:pPr marL="12700">
              <a:lnSpc>
                <a:spcPct val="100000"/>
              </a:lnSpc>
              <a:tabLst>
                <a:tab pos="469265" algn="l"/>
                <a:tab pos="469900" algn="l"/>
              </a:tabLst>
            </a:pPr>
            <a:endParaRPr sz="1800" dirty="0">
              <a:latin typeface="Verdana"/>
              <a:cs typeface="Verdana"/>
            </a:endParaRPr>
          </a:p>
        </p:txBody>
      </p:sp>
      <p:sp>
        <p:nvSpPr>
          <p:cNvPr id="6" name="object 2">
            <a:extLst>
              <a:ext uri="{FF2B5EF4-FFF2-40B4-BE49-F238E27FC236}">
                <a16:creationId xmlns="" xmlns:a16="http://schemas.microsoft.com/office/drawing/2014/main" id="{D964377A-E818-0B59-384D-846A1D96BD14}"/>
              </a:ext>
            </a:extLst>
          </p:cNvPr>
          <p:cNvSpPr txBox="1">
            <a:spLocks/>
          </p:cNvSpPr>
          <p:nvPr/>
        </p:nvSpPr>
        <p:spPr>
          <a:xfrm>
            <a:off x="971058" y="281102"/>
            <a:ext cx="3147658"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 xmlns:a16="http://schemas.microsoft.com/office/drawing/2014/main" id="{35E9BFFF-2AD2-42A2-07E4-484BD9EBEA83}"/>
              </a:ext>
            </a:extLst>
          </p:cNvPr>
          <p:cNvSpPr/>
          <p:nvPr/>
        </p:nvSpPr>
        <p:spPr>
          <a:xfrm>
            <a:off x="5777973" y="3280563"/>
            <a:ext cx="134949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 xmlns:a16="http://schemas.microsoft.com/office/drawing/2014/main" id="{67B40D85-508D-4FD3-E896-824FFCA8B5A5}"/>
              </a:ext>
            </a:extLst>
          </p:cNvPr>
          <p:cNvSpPr/>
          <p:nvPr/>
        </p:nvSpPr>
        <p:spPr>
          <a:xfrm>
            <a:off x="7650104" y="3234011"/>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 xmlns:a16="http://schemas.microsoft.com/office/drawing/2014/main" id="{E0342FAC-C208-72B7-F6A7-CDBF60DE8F66}"/>
              </a:ext>
            </a:extLst>
          </p:cNvPr>
          <p:cNvGrpSpPr/>
          <p:nvPr/>
        </p:nvGrpSpPr>
        <p:grpSpPr>
          <a:xfrm>
            <a:off x="371616" y="283573"/>
            <a:ext cx="599441" cy="578672"/>
            <a:chOff x="478536" y="263652"/>
            <a:chExt cx="809625" cy="809625"/>
          </a:xfrm>
        </p:grpSpPr>
        <p:sp>
          <p:nvSpPr>
            <p:cNvPr id="10"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smtClean="0">
                <a:solidFill>
                  <a:srgbClr val="124F5C"/>
                </a:solidFill>
                <a:latin typeface="+mn-lt"/>
                <a:cs typeface="Arial"/>
              </a:rPr>
              <a:t>data</a:t>
            </a:r>
            <a:r>
              <a:rPr sz="1500" b="1" dirty="0" smtClean="0">
                <a:solidFill>
                  <a:srgbClr val="124F5C"/>
                </a:solidFill>
                <a:latin typeface="+mn-lt"/>
                <a:cs typeface="Arial"/>
              </a:rPr>
              <a:t>sets</a:t>
            </a:r>
            <a:r>
              <a:rPr sz="1500" b="1" dirty="0">
                <a:solidFill>
                  <a:srgbClr val="124F5C"/>
                </a:solidFill>
                <a:latin typeface="+mn-lt"/>
                <a:cs typeface="Arial"/>
              </a:rPr>
              <a:t>:</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720762"/>
            <a:ext cx="8889670" cy="4375557"/>
          </a:xfrm>
          <a:prstGeom prst="rect">
            <a:avLst/>
          </a:prstGeom>
          <a:solidFill>
            <a:srgbClr val="FFFFFF"/>
          </a:solidFill>
        </p:spPr>
        <p:txBody>
          <a:bodyPr vert="horz" wrap="square" lIns="0" tIns="12700" rIns="0" bIns="0" numCol="1" rtlCol="0">
            <a:spAutoFit/>
          </a:bodyPr>
          <a:lstStyle/>
          <a:p>
            <a:r>
              <a:rPr lang="en-US" sz="1100" b="1" dirty="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 App</a:t>
            </a:r>
            <a:r>
              <a:rPr lang="en-US" sz="1100" dirty="0">
                <a:solidFill>
                  <a:schemeClr val="bg1">
                    <a:lumMod val="50000"/>
                  </a:schemeClr>
                </a:solidFill>
                <a:latin typeface="Verdana" panose="020B0604030504040204" pitchFamily="34" charset="0"/>
                <a:ea typeface="Verdana" panose="020B0604030504040204" pitchFamily="34" charset="0"/>
              </a:rPr>
              <a:t>-</a:t>
            </a:r>
            <a:r>
              <a:rPr lang="en-US" sz="1100" dirty="0" smtClean="0">
                <a:solidFill>
                  <a:schemeClr val="bg1">
                    <a:lumMod val="50000"/>
                  </a:schemeClr>
                </a:solidFill>
                <a:latin typeface="Verdana" panose="020B0604030504040204" pitchFamily="34" charset="0"/>
                <a:ea typeface="Verdana" panose="020B0604030504040204" pitchFamily="34" charset="0"/>
              </a:rPr>
              <a:t>                           Name </a:t>
            </a:r>
            <a:r>
              <a:rPr lang="en-US" sz="1100" dirty="0">
                <a:solidFill>
                  <a:schemeClr val="bg1">
                    <a:lumMod val="50000"/>
                  </a:schemeClr>
                </a:solidFill>
                <a:latin typeface="Verdana" panose="020B0604030504040204" pitchFamily="34" charset="0"/>
                <a:ea typeface="Verdana" panose="020B0604030504040204" pitchFamily="34" charset="0"/>
              </a:rPr>
              <a:t>of the apps</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Category-</a:t>
            </a:r>
            <a:r>
              <a:rPr lang="en-US" sz="1100" dirty="0" smtClean="0">
                <a:solidFill>
                  <a:schemeClr val="bg1">
                    <a:lumMod val="50000"/>
                  </a:schemeClr>
                </a:solidFill>
                <a:latin typeface="Verdana" panose="020B0604030504040204" pitchFamily="34" charset="0"/>
                <a:ea typeface="Verdana" panose="020B0604030504040204" pitchFamily="34" charset="0"/>
              </a:rPr>
              <a:t>                  Category </a:t>
            </a:r>
            <a:r>
              <a:rPr lang="en-US" sz="1100" dirty="0">
                <a:solidFill>
                  <a:schemeClr val="bg1">
                    <a:lumMod val="50000"/>
                  </a:schemeClr>
                </a:solidFill>
                <a:latin typeface="Verdana" panose="020B0604030504040204" pitchFamily="34" charset="0"/>
                <a:ea typeface="Verdana" panose="020B0604030504040204" pitchFamily="34" charset="0"/>
              </a:rPr>
              <a:t>under which the app falls</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Rating</a:t>
            </a:r>
            <a:r>
              <a:rPr lang="en-US" sz="1100" dirty="0" smtClean="0">
                <a:solidFill>
                  <a:schemeClr val="bg1">
                    <a:lumMod val="50000"/>
                  </a:schemeClr>
                </a:solidFill>
                <a:latin typeface="Verdana" panose="020B0604030504040204" pitchFamily="34" charset="0"/>
                <a:ea typeface="Verdana" panose="020B0604030504040204" pitchFamily="34" charset="0"/>
              </a:rPr>
              <a:t>-                      Applications </a:t>
            </a:r>
            <a:r>
              <a:rPr lang="en-US" sz="1100" dirty="0">
                <a:solidFill>
                  <a:schemeClr val="bg1">
                    <a:lumMod val="50000"/>
                  </a:schemeClr>
                </a:solidFill>
                <a:latin typeface="Verdana" panose="020B0604030504040204" pitchFamily="34" charset="0"/>
                <a:ea typeface="Verdana" panose="020B0604030504040204" pitchFamily="34" charset="0"/>
              </a:rPr>
              <a:t>rating in P</a:t>
            </a:r>
            <a:r>
              <a:rPr lang="en-US" sz="1100" dirty="0" smtClean="0">
                <a:solidFill>
                  <a:schemeClr val="bg1">
                    <a:lumMod val="50000"/>
                  </a:schemeClr>
                </a:solidFill>
                <a:latin typeface="Verdana" panose="020B0604030504040204" pitchFamily="34" charset="0"/>
                <a:ea typeface="Verdana" panose="020B0604030504040204" pitchFamily="34" charset="0"/>
              </a:rPr>
              <a:t>lay Store.</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Reviews</a:t>
            </a:r>
            <a:r>
              <a:rPr lang="en-US" sz="1100" dirty="0" smtClean="0">
                <a:solidFill>
                  <a:schemeClr val="bg1">
                    <a:lumMod val="50000"/>
                  </a:schemeClr>
                </a:solidFill>
                <a:latin typeface="Verdana" panose="020B0604030504040204" pitchFamily="34" charset="0"/>
                <a:ea typeface="Verdana" panose="020B0604030504040204" pitchFamily="34" charset="0"/>
              </a:rPr>
              <a:t>-                   Number </a:t>
            </a:r>
            <a:r>
              <a:rPr lang="en-US" sz="1100" dirty="0">
                <a:solidFill>
                  <a:schemeClr val="bg1">
                    <a:lumMod val="50000"/>
                  </a:schemeClr>
                </a:solidFill>
                <a:latin typeface="Verdana" panose="020B0604030504040204" pitchFamily="34" charset="0"/>
                <a:ea typeface="Verdana" panose="020B0604030504040204" pitchFamily="34" charset="0"/>
              </a:rPr>
              <a:t>of reviews given to apps</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Size</a:t>
            </a:r>
            <a:r>
              <a:rPr lang="en-US" sz="1100" dirty="0" smtClean="0">
                <a:solidFill>
                  <a:schemeClr val="bg1">
                    <a:lumMod val="50000"/>
                  </a:schemeClr>
                </a:solidFill>
                <a:latin typeface="Verdana" panose="020B0604030504040204" pitchFamily="34" charset="0"/>
                <a:ea typeface="Verdana" panose="020B0604030504040204" pitchFamily="34" charset="0"/>
              </a:rPr>
              <a:t>-                          Size </a:t>
            </a:r>
            <a:r>
              <a:rPr lang="en-US" sz="1100" dirty="0">
                <a:solidFill>
                  <a:schemeClr val="bg1">
                    <a:lumMod val="50000"/>
                  </a:schemeClr>
                </a:solidFill>
                <a:latin typeface="Verdana" panose="020B0604030504040204" pitchFamily="34" charset="0"/>
                <a:ea typeface="Verdana" panose="020B0604030504040204" pitchFamily="34" charset="0"/>
              </a:rPr>
              <a:t>of the apps</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Installs</a:t>
            </a:r>
            <a:r>
              <a:rPr lang="en-US" sz="1100" dirty="0" smtClean="0">
                <a:solidFill>
                  <a:schemeClr val="bg1">
                    <a:lumMod val="50000"/>
                  </a:schemeClr>
                </a:solidFill>
                <a:latin typeface="Verdana" panose="020B0604030504040204" pitchFamily="34" charset="0"/>
                <a:ea typeface="Verdana" panose="020B0604030504040204" pitchFamily="34" charset="0"/>
              </a:rPr>
              <a:t>-                    Number </a:t>
            </a:r>
            <a:r>
              <a:rPr lang="en-US" sz="1100" dirty="0">
                <a:solidFill>
                  <a:schemeClr val="bg1">
                    <a:lumMod val="50000"/>
                  </a:schemeClr>
                </a:solidFill>
                <a:latin typeface="Verdana" panose="020B0604030504040204" pitchFamily="34" charset="0"/>
                <a:ea typeface="Verdana" panose="020B0604030504040204" pitchFamily="34" charset="0"/>
              </a:rPr>
              <a:t>of installs of the apps</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Type</a:t>
            </a:r>
            <a:r>
              <a:rPr lang="en-US" sz="1100" dirty="0" smtClean="0">
                <a:solidFill>
                  <a:schemeClr val="bg1">
                    <a:lumMod val="50000"/>
                  </a:schemeClr>
                </a:solidFill>
                <a:latin typeface="Verdana" panose="020B0604030504040204" pitchFamily="34" charset="0"/>
                <a:ea typeface="Verdana" panose="020B0604030504040204" pitchFamily="34" charset="0"/>
              </a:rPr>
              <a:t>-                         App </a:t>
            </a:r>
            <a:r>
              <a:rPr lang="en-US" sz="1100" dirty="0">
                <a:solidFill>
                  <a:schemeClr val="bg1">
                    <a:lumMod val="50000"/>
                  </a:schemeClr>
                </a:solidFill>
                <a:latin typeface="Verdana" panose="020B0604030504040204" pitchFamily="34" charset="0"/>
                <a:ea typeface="Verdana" panose="020B0604030504040204" pitchFamily="34" charset="0"/>
              </a:rPr>
              <a:t>is free or paid</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Price</a:t>
            </a:r>
            <a:r>
              <a:rPr lang="en-US" sz="1100" dirty="0" smtClean="0">
                <a:solidFill>
                  <a:schemeClr val="bg1">
                    <a:lumMod val="50000"/>
                  </a:schemeClr>
                </a:solidFill>
                <a:latin typeface="Verdana" panose="020B0604030504040204" pitchFamily="34" charset="0"/>
                <a:ea typeface="Verdana" panose="020B0604030504040204" pitchFamily="34" charset="0"/>
              </a:rPr>
              <a:t>-                         Price </a:t>
            </a:r>
            <a:r>
              <a:rPr lang="en-US" sz="1100" dirty="0">
                <a:solidFill>
                  <a:schemeClr val="bg1">
                    <a:lumMod val="50000"/>
                  </a:schemeClr>
                </a:solidFill>
                <a:latin typeface="Verdana" panose="020B0604030504040204" pitchFamily="34" charset="0"/>
                <a:ea typeface="Verdana" panose="020B0604030504040204" pitchFamily="34" charset="0"/>
              </a:rPr>
              <a:t>of the apps</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Content </a:t>
            </a:r>
            <a:r>
              <a:rPr lang="en-US" sz="1100" b="1" dirty="0">
                <a:solidFill>
                  <a:schemeClr val="bg1">
                    <a:lumMod val="50000"/>
                  </a:schemeClr>
                </a:solidFill>
                <a:latin typeface="Verdana" panose="020B0604030504040204" pitchFamily="34" charset="0"/>
                <a:ea typeface="Verdana" panose="020B0604030504040204" pitchFamily="34" charset="0"/>
              </a:rPr>
              <a:t>Rating</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dirty="0" smtClean="0">
                <a:solidFill>
                  <a:schemeClr val="bg1">
                    <a:lumMod val="50000"/>
                  </a:schemeClr>
                </a:solidFill>
                <a:latin typeface="Verdana" panose="020B0604030504040204" pitchFamily="34" charset="0"/>
                <a:ea typeface="Verdana" panose="020B0604030504040204" pitchFamily="34" charset="0"/>
              </a:rPr>
              <a:t>-        Appropriate </a:t>
            </a:r>
            <a:r>
              <a:rPr lang="en-US" sz="1100" dirty="0">
                <a:solidFill>
                  <a:schemeClr val="bg1">
                    <a:lumMod val="50000"/>
                  </a:schemeClr>
                </a:solidFill>
                <a:latin typeface="Verdana" panose="020B0604030504040204" pitchFamily="34" charset="0"/>
                <a:ea typeface="Verdana" panose="020B0604030504040204" pitchFamily="34" charset="0"/>
              </a:rPr>
              <a:t>target audience of the apps</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Genres</a:t>
            </a:r>
            <a:r>
              <a:rPr lang="en-US" sz="1100" dirty="0" smtClean="0">
                <a:solidFill>
                  <a:schemeClr val="bg1">
                    <a:lumMod val="50000"/>
                  </a:schemeClr>
                </a:solidFill>
                <a:latin typeface="Verdana" panose="020B0604030504040204" pitchFamily="34" charset="0"/>
                <a:ea typeface="Verdana" panose="020B0604030504040204" pitchFamily="34" charset="0"/>
              </a:rPr>
              <a:t>-                      Genres </a:t>
            </a:r>
            <a:r>
              <a:rPr lang="en-US" sz="1100" dirty="0">
                <a:solidFill>
                  <a:schemeClr val="bg1">
                    <a:lumMod val="50000"/>
                  </a:schemeClr>
                </a:solidFill>
                <a:latin typeface="Verdana" panose="020B0604030504040204" pitchFamily="34" charset="0"/>
                <a:ea typeface="Verdana" panose="020B0604030504040204" pitchFamily="34" charset="0"/>
              </a:rPr>
              <a:t>under which the app </a:t>
            </a:r>
            <a:r>
              <a:rPr lang="en-US" sz="1100" dirty="0" smtClean="0">
                <a:solidFill>
                  <a:schemeClr val="bg1">
                    <a:lumMod val="50000"/>
                  </a:schemeClr>
                </a:solidFill>
                <a:latin typeface="Verdana" panose="020B0604030504040204" pitchFamily="34" charset="0"/>
                <a:ea typeface="Verdana" panose="020B0604030504040204" pitchFamily="34" charset="0"/>
              </a:rPr>
              <a:t>fall.</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Last</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a:solidFill>
                  <a:schemeClr val="bg1">
                    <a:lumMod val="50000"/>
                  </a:schemeClr>
                </a:solidFill>
                <a:latin typeface="Verdana" panose="020B0604030504040204" pitchFamily="34" charset="0"/>
                <a:ea typeface="Verdana" panose="020B0604030504040204" pitchFamily="34" charset="0"/>
              </a:rPr>
              <a:t>updated</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dirty="0" smtClean="0">
                <a:solidFill>
                  <a:schemeClr val="bg1">
                    <a:lumMod val="50000"/>
                  </a:schemeClr>
                </a:solidFill>
                <a:latin typeface="Verdana" panose="020B0604030504040204" pitchFamily="34" charset="0"/>
                <a:ea typeface="Verdana" panose="020B0604030504040204" pitchFamily="34" charset="0"/>
              </a:rPr>
              <a:t>            Date </a:t>
            </a:r>
            <a:r>
              <a:rPr lang="en-US" sz="1100" dirty="0">
                <a:solidFill>
                  <a:schemeClr val="bg1">
                    <a:lumMod val="50000"/>
                  </a:schemeClr>
                </a:solidFill>
                <a:latin typeface="Verdana" panose="020B0604030504040204" pitchFamily="34" charset="0"/>
                <a:ea typeface="Verdana" panose="020B0604030504040204" pitchFamily="34" charset="0"/>
              </a:rPr>
              <a:t>when the app last updated</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Current</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err="1">
                <a:solidFill>
                  <a:schemeClr val="bg1">
                    <a:lumMod val="50000"/>
                  </a:schemeClr>
                </a:solidFill>
                <a:latin typeface="Verdana" panose="020B0604030504040204" pitchFamily="34" charset="0"/>
                <a:ea typeface="Verdana" panose="020B0604030504040204" pitchFamily="34" charset="0"/>
              </a:rPr>
              <a:t>Ver</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dirty="0" smtClean="0">
                <a:solidFill>
                  <a:schemeClr val="bg1">
                    <a:lumMod val="50000"/>
                  </a:schemeClr>
                </a:solidFill>
                <a:latin typeface="Verdana" panose="020B0604030504040204" pitchFamily="34" charset="0"/>
                <a:ea typeface="Verdana" panose="020B0604030504040204" pitchFamily="34" charset="0"/>
              </a:rPr>
              <a:t>              Current </a:t>
            </a:r>
            <a:r>
              <a:rPr lang="en-US" sz="1100" dirty="0">
                <a:solidFill>
                  <a:schemeClr val="bg1">
                    <a:lumMod val="50000"/>
                  </a:schemeClr>
                </a:solidFill>
                <a:latin typeface="Verdana" panose="020B0604030504040204" pitchFamily="34" charset="0"/>
                <a:ea typeface="Verdana" panose="020B0604030504040204" pitchFamily="34" charset="0"/>
              </a:rPr>
              <a:t>version of the apps</a:t>
            </a:r>
            <a:r>
              <a:rPr lang="en-US" sz="1100" dirty="0" smtClean="0">
                <a:solidFill>
                  <a:schemeClr val="bg1">
                    <a:lumMod val="50000"/>
                  </a:schemeClr>
                </a:solidFill>
                <a:latin typeface="Verdana" panose="020B0604030504040204" pitchFamily="34" charset="0"/>
                <a:ea typeface="Verdana" panose="020B0604030504040204" pitchFamily="34" charset="0"/>
              </a:rPr>
              <a:t>.</a:t>
            </a:r>
            <a:br>
              <a:rPr lang="en-US" sz="1100" dirty="0" smtClean="0">
                <a:solidFill>
                  <a:schemeClr val="bg1">
                    <a:lumMod val="50000"/>
                  </a:schemeClr>
                </a:solidFill>
                <a:latin typeface="Verdana" panose="020B0604030504040204" pitchFamily="34" charset="0"/>
                <a:ea typeface="Verdana" panose="020B0604030504040204" pitchFamily="34" charset="0"/>
              </a:rPr>
            </a:br>
            <a:r>
              <a:rPr lang="en-US" sz="1100" dirty="0">
                <a:solidFill>
                  <a:schemeClr val="bg1">
                    <a:lumMod val="50000"/>
                  </a:schemeClr>
                </a:solidFill>
                <a:latin typeface="Verdana" panose="020B0604030504040204" pitchFamily="34" charset="0"/>
                <a:ea typeface="Verdana" panose="020B0604030504040204" pitchFamily="34" charset="0"/>
              </a:rPr>
              <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  </a:t>
            </a:r>
            <a:r>
              <a:rPr lang="en-US" sz="1100" b="1" dirty="0" smtClean="0">
                <a:solidFill>
                  <a:schemeClr val="bg1">
                    <a:lumMod val="50000"/>
                  </a:schemeClr>
                </a:solidFill>
                <a:latin typeface="Verdana" panose="020B0604030504040204" pitchFamily="34" charset="0"/>
                <a:ea typeface="Verdana" panose="020B0604030504040204" pitchFamily="34" charset="0"/>
              </a:rPr>
              <a:t>Android</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b="1" dirty="0" err="1" smtClean="0">
                <a:solidFill>
                  <a:schemeClr val="bg1">
                    <a:lumMod val="50000"/>
                  </a:schemeClr>
                </a:solidFill>
                <a:latin typeface="Verdana" panose="020B0604030504040204" pitchFamily="34" charset="0"/>
                <a:ea typeface="Verdana" panose="020B0604030504040204" pitchFamily="34" charset="0"/>
              </a:rPr>
              <a:t>Ver</a:t>
            </a:r>
            <a:r>
              <a:rPr lang="en-US" sz="1100" dirty="0">
                <a:solidFill>
                  <a:schemeClr val="bg1">
                    <a:lumMod val="50000"/>
                  </a:schemeClr>
                </a:solidFill>
                <a:latin typeface="Verdana" panose="020B0604030504040204" pitchFamily="34" charset="0"/>
                <a:ea typeface="Verdana" panose="020B0604030504040204" pitchFamily="34" charset="0"/>
              </a:rPr>
              <a:t> </a:t>
            </a:r>
            <a:r>
              <a:rPr lang="en-US" sz="1100" dirty="0" smtClean="0">
                <a:solidFill>
                  <a:schemeClr val="bg1">
                    <a:lumMod val="50000"/>
                  </a:schemeClr>
                </a:solidFill>
                <a:latin typeface="Verdana" panose="020B0604030504040204" pitchFamily="34" charset="0"/>
                <a:ea typeface="Verdana" panose="020B0604030504040204" pitchFamily="34" charset="0"/>
              </a:rPr>
              <a:t>               The </a:t>
            </a:r>
            <a:r>
              <a:rPr lang="en-US" sz="1100" dirty="0">
                <a:solidFill>
                  <a:schemeClr val="bg1">
                    <a:lumMod val="50000"/>
                  </a:schemeClr>
                </a:solidFill>
                <a:latin typeface="Verdana" panose="020B0604030504040204" pitchFamily="34" charset="0"/>
                <a:ea typeface="Verdana" panose="020B0604030504040204" pitchFamily="34" charset="0"/>
              </a:rPr>
              <a:t>Android operating system the app is compatible with.</a:t>
            </a:r>
            <a:br>
              <a:rPr lang="en-US" sz="1100" dirty="0">
                <a:solidFill>
                  <a:schemeClr val="bg1">
                    <a:lumMod val="50000"/>
                  </a:schemeClr>
                </a:solidFill>
                <a:latin typeface="Verdana" panose="020B0604030504040204" pitchFamily="34" charset="0"/>
                <a:ea typeface="Verdana" panose="020B0604030504040204" pitchFamily="34" charset="0"/>
              </a:rPr>
            </a:br>
            <a:r>
              <a:rPr lang="en-US" sz="1100" dirty="0" smtClean="0">
                <a:solidFill>
                  <a:schemeClr val="bg1">
                    <a:lumMod val="50000"/>
                  </a:schemeClr>
                </a:solidFill>
                <a:latin typeface="Verdana" panose="020B0604030504040204" pitchFamily="34" charset="0"/>
                <a:ea typeface="Verdana" panose="020B0604030504040204" pitchFamily="34" charset="0"/>
              </a:rPr>
              <a:t>.</a:t>
            </a:r>
            <a:endParaRPr lang="en-US" sz="1100" dirty="0">
              <a:solidFill>
                <a:schemeClr val="bg1">
                  <a:lumMod val="50000"/>
                </a:schemeClr>
              </a:solidFill>
              <a:latin typeface="Verdana" panose="020B0604030504040204" pitchFamily="34" charset="0"/>
              <a:ea typeface="Verdana" panose="020B0604030504040204" pitchFamily="34" charset="0"/>
            </a:endParaRPr>
          </a:p>
        </p:txBody>
      </p:sp>
      <p:sp>
        <p:nvSpPr>
          <p:cNvPr id="4" name="object 4"/>
          <p:cNvSpPr txBox="1"/>
          <p:nvPr/>
        </p:nvSpPr>
        <p:spPr>
          <a:xfrm>
            <a:off x="720866" y="140360"/>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 xmlns:a16="http://schemas.microsoft.com/office/drawing/2014/main" id="{0E30E392-2CE7-84FB-E2D1-A16E10502ED8}"/>
              </a:ext>
            </a:extLst>
          </p:cNvPr>
          <p:cNvSpPr/>
          <p:nvPr/>
        </p:nvSpPr>
        <p:spPr>
          <a:xfrm>
            <a:off x="157053" y="140360"/>
            <a:ext cx="426607" cy="44421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8379" y="910217"/>
            <a:ext cx="8760795" cy="1848583"/>
          </a:xfrm>
          <a:prstGeom prst="rect">
            <a:avLst/>
          </a:prstGeom>
          <a:solidFill>
            <a:srgbClr val="FFFFFF"/>
          </a:solidFill>
          <a:ln w="12700">
            <a:noFill/>
          </a:ln>
        </p:spPr>
        <p:txBody>
          <a:bodyPr vert="horz" wrap="square" lIns="0" tIns="1905" rIns="0" bIns="0" rtlCol="0">
            <a:spAutoFit/>
          </a:bodyPr>
          <a:lstStyle/>
          <a:p>
            <a:r>
              <a:rPr lang="en-US" sz="1200" b="1" dirty="0" smtClean="0">
                <a:latin typeface="Verdana" panose="020B0604030504040204" pitchFamily="34" charset="0"/>
                <a:ea typeface="Verdana" panose="020B0604030504040204" pitchFamily="34" charset="0"/>
              </a:rPr>
              <a:t>  App</a:t>
            </a:r>
            <a:r>
              <a:rPr lang="en-US" sz="1200" dirty="0">
                <a:latin typeface="Verdana" panose="020B0604030504040204" pitchFamily="34" charset="0"/>
                <a:ea typeface="Verdana" panose="020B0604030504040204" pitchFamily="34" charset="0"/>
              </a:rPr>
              <a:t> </a:t>
            </a:r>
            <a:r>
              <a:rPr lang="en-US" sz="1200" dirty="0" smtClean="0">
                <a:latin typeface="Verdana" panose="020B0604030504040204" pitchFamily="34" charset="0"/>
                <a:ea typeface="Verdana" panose="020B0604030504040204" pitchFamily="34" charset="0"/>
              </a:rPr>
              <a:t>                                      The </a:t>
            </a:r>
            <a:r>
              <a:rPr lang="en-US" sz="1200" dirty="0">
                <a:latin typeface="Verdana" panose="020B0604030504040204" pitchFamily="34" charset="0"/>
                <a:ea typeface="Verdana" panose="020B0604030504040204" pitchFamily="34" charset="0"/>
              </a:rPr>
              <a:t>name of the </a:t>
            </a:r>
            <a:r>
              <a:rPr lang="en-US" sz="1200" dirty="0" smtClean="0">
                <a:latin typeface="Verdana" panose="020B0604030504040204" pitchFamily="34" charset="0"/>
                <a:ea typeface="Verdana" panose="020B0604030504040204" pitchFamily="34" charset="0"/>
              </a:rPr>
              <a:t>application.</a:t>
            </a:r>
          </a:p>
          <a:p>
            <a:endParaRPr lang="en-US" sz="1200" dirty="0" smtClean="0">
              <a:latin typeface="Verdana" panose="020B0604030504040204" pitchFamily="34" charset="0"/>
              <a:ea typeface="Verdana" panose="020B0604030504040204" pitchFamily="34" charset="0"/>
            </a:endParaRPr>
          </a:p>
          <a:p>
            <a:r>
              <a:rPr lang="en-US" sz="1200" b="1" dirty="0" smtClean="0">
                <a:latin typeface="Verdana" panose="020B0604030504040204" pitchFamily="34" charset="0"/>
                <a:ea typeface="Verdana" panose="020B0604030504040204" pitchFamily="34" charset="0"/>
              </a:rPr>
              <a:t>  </a:t>
            </a:r>
            <a:r>
              <a:rPr lang="en-US" sz="1200" b="1" dirty="0" err="1" smtClean="0">
                <a:latin typeface="Verdana" panose="020B0604030504040204" pitchFamily="34" charset="0"/>
                <a:ea typeface="Verdana" panose="020B0604030504040204" pitchFamily="34" charset="0"/>
              </a:rPr>
              <a:t>Translated_Review</a:t>
            </a:r>
            <a:r>
              <a:rPr lang="en-US" sz="1200" dirty="0" smtClean="0">
                <a:latin typeface="Verdana" panose="020B0604030504040204" pitchFamily="34" charset="0"/>
                <a:ea typeface="Verdana" panose="020B0604030504040204" pitchFamily="34" charset="0"/>
              </a:rPr>
              <a:t>               Review text in English.</a:t>
            </a:r>
          </a:p>
          <a:p>
            <a:endParaRPr lang="en-US" sz="1200" dirty="0">
              <a:latin typeface="Verdana" panose="020B0604030504040204" pitchFamily="34" charset="0"/>
              <a:ea typeface="Verdana" panose="020B0604030504040204" pitchFamily="34" charset="0"/>
            </a:endParaRPr>
          </a:p>
          <a:p>
            <a:r>
              <a:rPr lang="en-US" sz="1200" b="1" dirty="0" smtClean="0">
                <a:latin typeface="Verdana" panose="020B0604030504040204" pitchFamily="34" charset="0"/>
                <a:ea typeface="Verdana" panose="020B0604030504040204" pitchFamily="34" charset="0"/>
              </a:rPr>
              <a:t>  Sentiment</a:t>
            </a:r>
            <a:r>
              <a:rPr lang="en-US" sz="1200" dirty="0" smtClean="0">
                <a:latin typeface="Verdana" panose="020B0604030504040204" pitchFamily="34" charset="0"/>
                <a:ea typeface="Verdana" panose="020B0604030504040204" pitchFamily="34" charset="0"/>
              </a:rPr>
              <a:t>                             Tells </a:t>
            </a:r>
            <a:r>
              <a:rPr lang="en-US" sz="1200" dirty="0">
                <a:latin typeface="Verdana" panose="020B0604030504040204" pitchFamily="34" charset="0"/>
                <a:ea typeface="Verdana" panose="020B0604030504040204" pitchFamily="34" charset="0"/>
              </a:rPr>
              <a:t>us about a view or opinion of the user with respect to the application, </a:t>
            </a:r>
            <a:r>
              <a:rPr lang="en-US" sz="1200" dirty="0" smtClean="0">
                <a:latin typeface="Verdana" panose="020B0604030504040204" pitchFamily="34" charset="0"/>
                <a:ea typeface="Verdana" panose="020B0604030504040204" pitchFamily="34" charset="0"/>
              </a:rPr>
              <a:t>                                             .                                              which </a:t>
            </a:r>
            <a:r>
              <a:rPr lang="en-US" sz="1200" dirty="0">
                <a:latin typeface="Verdana" panose="020B0604030504040204" pitchFamily="34" charset="0"/>
                <a:ea typeface="Verdana" panose="020B0604030504040204" pitchFamily="34" charset="0"/>
              </a:rPr>
              <a:t>can </a:t>
            </a:r>
            <a:r>
              <a:rPr lang="en-US" sz="1200" dirty="0" smtClean="0">
                <a:latin typeface="Verdana" panose="020B0604030504040204" pitchFamily="34" charset="0"/>
                <a:ea typeface="Verdana" panose="020B0604030504040204" pitchFamily="34" charset="0"/>
              </a:rPr>
              <a:t>be positive</a:t>
            </a:r>
            <a:r>
              <a:rPr lang="en-US" sz="1200" dirty="0">
                <a:latin typeface="Verdana" panose="020B0604030504040204" pitchFamily="34" charset="0"/>
                <a:ea typeface="Verdana" panose="020B0604030504040204" pitchFamily="34" charset="0"/>
              </a:rPr>
              <a:t>, neutral, or negative</a:t>
            </a:r>
            <a:r>
              <a:rPr lang="en-US" sz="1200" dirty="0" smtClean="0">
                <a:latin typeface="Verdana" panose="020B0604030504040204" pitchFamily="34" charset="0"/>
                <a:ea typeface="Verdana" panose="020B0604030504040204" pitchFamily="34" charset="0"/>
              </a:rPr>
              <a:t>.</a:t>
            </a:r>
          </a:p>
          <a:p>
            <a:endParaRPr lang="en-US" sz="1200" dirty="0">
              <a:latin typeface="Verdana" panose="020B0604030504040204" pitchFamily="34" charset="0"/>
              <a:ea typeface="Verdana" panose="020B0604030504040204" pitchFamily="34" charset="0"/>
            </a:endParaRPr>
          </a:p>
          <a:p>
            <a:r>
              <a:rPr lang="en-US" sz="1200" b="1" dirty="0" smtClean="0">
                <a:latin typeface="Verdana" panose="020B0604030504040204" pitchFamily="34" charset="0"/>
                <a:ea typeface="Verdana" panose="020B0604030504040204" pitchFamily="34" charset="0"/>
              </a:rPr>
              <a:t>  </a:t>
            </a:r>
            <a:r>
              <a:rPr lang="en-US" sz="1200" b="1" dirty="0" err="1" smtClean="0">
                <a:latin typeface="Verdana" panose="020B0604030504040204" pitchFamily="34" charset="0"/>
                <a:ea typeface="Verdana" panose="020B0604030504040204" pitchFamily="34" charset="0"/>
              </a:rPr>
              <a:t>Sentiment_Polarity</a:t>
            </a:r>
            <a:r>
              <a:rPr lang="en-US" sz="1200" dirty="0" smtClean="0">
                <a:latin typeface="Verdana" panose="020B0604030504040204" pitchFamily="34" charset="0"/>
                <a:ea typeface="Verdana" panose="020B0604030504040204" pitchFamily="34" charset="0"/>
              </a:rPr>
              <a:t>               Sentiment </a:t>
            </a:r>
            <a:r>
              <a:rPr lang="en-US" sz="1200" dirty="0">
                <a:latin typeface="Verdana" panose="020B0604030504040204" pitchFamily="34" charset="0"/>
                <a:ea typeface="Verdana" panose="020B0604030504040204" pitchFamily="34" charset="0"/>
              </a:rPr>
              <a:t>in numerical form, ranging from -1.00 to 1.00</a:t>
            </a:r>
            <a:r>
              <a:rPr lang="en-US" sz="1200" dirty="0" smtClean="0">
                <a:latin typeface="Verdana" panose="020B0604030504040204" pitchFamily="34" charset="0"/>
                <a:ea typeface="Verdana" panose="020B0604030504040204" pitchFamily="34" charset="0"/>
              </a:rPr>
              <a:t>.</a:t>
            </a:r>
          </a:p>
          <a:p>
            <a:endParaRPr lang="en-US" sz="1200" dirty="0">
              <a:latin typeface="Verdana" panose="020B0604030504040204" pitchFamily="34" charset="0"/>
              <a:ea typeface="Verdana" panose="020B0604030504040204" pitchFamily="34" charset="0"/>
            </a:endParaRPr>
          </a:p>
          <a:p>
            <a:r>
              <a:rPr lang="en-US" sz="1200" b="1" dirty="0" smtClean="0">
                <a:latin typeface="Verdana" panose="020B0604030504040204" pitchFamily="34" charset="0"/>
                <a:ea typeface="Verdana" panose="020B0604030504040204" pitchFamily="34" charset="0"/>
              </a:rPr>
              <a:t>  </a:t>
            </a:r>
            <a:r>
              <a:rPr lang="en-US" sz="1200" b="1" dirty="0" err="1" smtClean="0">
                <a:latin typeface="Verdana" panose="020B0604030504040204" pitchFamily="34" charset="0"/>
                <a:ea typeface="Verdana" panose="020B0604030504040204" pitchFamily="34" charset="0"/>
              </a:rPr>
              <a:t>Sentiment_Subjectivity</a:t>
            </a:r>
            <a:r>
              <a:rPr lang="en-US" sz="1200" dirty="0">
                <a:latin typeface="Verdana" panose="020B0604030504040204" pitchFamily="34" charset="0"/>
                <a:ea typeface="Verdana" panose="020B0604030504040204" pitchFamily="34" charset="0"/>
              </a:rPr>
              <a:t> </a:t>
            </a:r>
            <a:r>
              <a:rPr lang="en-US" sz="1200" dirty="0" smtClean="0">
                <a:latin typeface="Verdana" panose="020B0604030504040204" pitchFamily="34" charset="0"/>
                <a:ea typeface="Verdana" panose="020B0604030504040204" pitchFamily="34" charset="0"/>
              </a:rPr>
              <a:t>        Measure </a:t>
            </a:r>
            <a:r>
              <a:rPr lang="en-US" sz="1200" dirty="0">
                <a:latin typeface="Verdana" panose="020B0604030504040204" pitchFamily="34" charset="0"/>
                <a:ea typeface="Verdana" panose="020B0604030504040204" pitchFamily="34" charset="0"/>
              </a:rPr>
              <a:t>of the expression of opinions, evaluations, feelings, and speculations</a:t>
            </a:r>
          </a:p>
        </p:txBody>
      </p:sp>
      <p:pic>
        <p:nvPicPr>
          <p:cNvPr id="1026" name="Picture 2" descr="7 Best Shopify Product Review Apps to Boost Online Business">
            <a:extLst>
              <a:ext uri="{FF2B5EF4-FFF2-40B4-BE49-F238E27FC236}">
                <a16:creationId xmlns=""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5466944" y="2899068"/>
            <a:ext cx="3677055" cy="2244432"/>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4;p4">
            <a:extLst>
              <a:ext uri="{FF2B5EF4-FFF2-40B4-BE49-F238E27FC236}">
                <a16:creationId xmlns="" xmlns:a16="http://schemas.microsoft.com/office/drawing/2014/main" id="{C81EAAD2-7F25-6349-E805-605D8FCDEE46}"/>
              </a:ext>
            </a:extLst>
          </p:cNvPr>
          <p:cNvSpPr txBox="1">
            <a:spLocks/>
          </p:cNvSpPr>
          <p:nvPr/>
        </p:nvSpPr>
        <p:spPr>
          <a:xfrm>
            <a:off x="829006" y="99119"/>
            <a:ext cx="7743230"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for all Numerical Variables:</a:t>
            </a:r>
          </a:p>
        </p:txBody>
      </p:sp>
      <p:sp>
        <p:nvSpPr>
          <p:cNvPr id="7" name="object 13">
            <a:extLst>
              <a:ext uri="{FF2B5EF4-FFF2-40B4-BE49-F238E27FC236}">
                <a16:creationId xmlns="" xmlns:a16="http://schemas.microsoft.com/office/drawing/2014/main" id="{EBB28C29-7660-5C1B-06E1-9EEB47DB83AC}"/>
              </a:ext>
            </a:extLst>
          </p:cNvPr>
          <p:cNvSpPr/>
          <p:nvPr/>
        </p:nvSpPr>
        <p:spPr>
          <a:xfrm>
            <a:off x="315747" y="131293"/>
            <a:ext cx="513258" cy="506273"/>
          </a:xfrm>
          <a:prstGeom prst="rect">
            <a:avLst/>
          </a:prstGeom>
          <a:blipFill>
            <a:blip r:embed="rId2" cstate="print"/>
            <a:stretch>
              <a:fillRect/>
            </a:stretch>
          </a:blipFill>
        </p:spPr>
        <p:txBody>
          <a:bodyPr wrap="square" lIns="0" tIns="0" rIns="0" bIns="0" rtlCol="0"/>
          <a:lstStyle/>
          <a:p>
            <a:endParaRPr/>
          </a:p>
        </p:txBody>
      </p:sp>
      <p:pic>
        <p:nvPicPr>
          <p:cNvPr id="1026" name="Picture 2">
            <a:extLst>
              <a:ext uri="{FF2B5EF4-FFF2-40B4-BE49-F238E27FC236}">
                <a16:creationId xmlns="" xmlns:a16="http://schemas.microsoft.com/office/drawing/2014/main" id="{83A23C5D-55F9-2AC6-20D8-39ADE6AD1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746" y="928819"/>
            <a:ext cx="6217919" cy="43932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BEA92C1A-FEB3-59C9-548A-6DFE0828629B}"/>
              </a:ext>
            </a:extLst>
          </p:cNvPr>
          <p:cNvSpPr txBox="1"/>
          <p:nvPr/>
        </p:nvSpPr>
        <p:spPr>
          <a:xfrm>
            <a:off x="169335" y="928819"/>
            <a:ext cx="2255518" cy="3785652"/>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Ratings.</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Reviews.</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Size.</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Installs.</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Price.</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Sentiment Polarity.</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Sentiment Subjectivity.</a:t>
            </a:r>
          </a:p>
        </p:txBody>
      </p:sp>
    </p:spTree>
    <p:extLst>
      <p:ext uri="{BB962C8B-B14F-4D97-AF65-F5344CB8AC3E}">
        <p14:creationId xmlns:p14="http://schemas.microsoft.com/office/powerpoint/2010/main" val="3889433708"/>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9864</TotalTime>
  <Words>1579</Words>
  <Application>Microsoft Office PowerPoint</Application>
  <PresentationFormat>On-screen Show (16:9)</PresentationFormat>
  <Paragraphs>216</Paragraphs>
  <Slides>33</Slides>
  <Notes>2</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33</vt:i4>
      </vt:variant>
    </vt:vector>
  </HeadingPairs>
  <TitlesOfParts>
    <vt:vector size="54" baseType="lpstr">
      <vt:lpstr>Berlin Sans FB</vt:lpstr>
      <vt:lpstr>Arial Rounded MT Bold</vt:lpstr>
      <vt:lpstr>Comic Sans MS</vt:lpstr>
      <vt:lpstr>Arial</vt:lpstr>
      <vt:lpstr>Arial MT</vt:lpstr>
      <vt:lpstr>Montserrat</vt:lpstr>
      <vt:lpstr>Wingdings</vt:lpstr>
      <vt:lpstr>Courier New</vt:lpstr>
      <vt:lpstr>Verdana</vt:lpstr>
      <vt:lpstr>charter</vt:lpstr>
      <vt:lpstr>Roboto</vt:lpstr>
      <vt:lpstr>Aharoni</vt:lpstr>
      <vt:lpstr>MV Boli</vt:lpstr>
      <vt:lpstr>Calibri</vt:lpstr>
      <vt:lpstr>Segoe UI Black</vt:lpstr>
      <vt:lpstr>Old Standard TT</vt:lpstr>
      <vt:lpstr>Cascadia Mono ExtraLight</vt:lpstr>
      <vt:lpstr>AoyagiKouzanFontT</vt:lpstr>
      <vt:lpstr>Times New Roman</vt:lpstr>
      <vt:lpstr>Presentation</vt:lpstr>
      <vt:lpstr>Presentation</vt:lpstr>
      <vt:lpstr>PowerPoint Presentation</vt:lpstr>
      <vt:lpstr>PowerPoint Presentation</vt:lpstr>
      <vt:lpstr>PowerPoint Presentation</vt:lpstr>
      <vt:lpstr>PowerPoint Presentation</vt:lpstr>
      <vt:lpstr>Problem Statement</vt:lpstr>
      <vt:lpstr>Dataset Preparation</vt:lpstr>
      <vt:lpstr>  App-                           Name of the apps.    Category-                  Category under which the app falls.    Rating-                      Applications rating in Play Store.    Reviews-                   Number of reviews given to apps.    Size-                          Size of the apps.    Installs-                    Number of installs of the apps.    Type-                         App is free or paid.    Price-                         Price of the apps.    Content Rating -        Appropriate target audience of the apps.    Genres-                      Genres under which the app fall.    Last updated-             Date when the app last updated.    Current Ver-               Current version of the apps.    Android Ver                The Android operating system the app is compatible with. .</vt:lpstr>
      <vt:lpstr>Attributes in User reviews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shubhangani TIWARI</dc:creator>
  <cp:lastModifiedBy>LENOVO</cp:lastModifiedBy>
  <cp:revision>38</cp:revision>
  <dcterms:created xsi:type="dcterms:W3CDTF">2022-03-16T09:49:32Z</dcterms:created>
  <dcterms:modified xsi:type="dcterms:W3CDTF">2022-08-24T16:51:27Z</dcterms:modified>
</cp:coreProperties>
</file>